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3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6" r:id="rId23"/>
    <p:sldId id="277" r:id="rId24"/>
    <p:sldId id="279" r:id="rId25"/>
    <p:sldId id="280" r:id="rId26"/>
    <p:sldId id="281" r:id="rId27"/>
    <p:sldId id="282" r:id="rId28"/>
    <p:sldId id="285" r:id="rId29"/>
    <p:sldId id="283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D6EC6-03D9-4818-93DF-8084DD62A474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E6155-4763-444A-AA5D-D307D59D0F3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E6155-4763-444A-AA5D-D307D59D0F32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E6155-4763-444A-AA5D-D307D59D0F32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E6155-4763-444A-AA5D-D307D59D0F32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510DF-D130-4E22-8145-416251FA179F}" type="datetimeFigureOut">
              <a:rPr lang="pl-PL" smtClean="0"/>
              <a:pPr/>
              <a:t>2010-06-01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BD0D-A3D9-4240-ABEA-A6998AC6615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2214554"/>
            <a:ext cx="8062912" cy="26130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pl-PL" sz="8800" b="1" dirty="0" smtClean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itchFamily="82" charset="0"/>
              </a:rPr>
              <a:t>EFEKT CIEPLARNIANY</a:t>
            </a:r>
            <a:endParaRPr lang="pl-PL" sz="8800" b="1" dirty="0">
              <a:ln>
                <a:solidFill>
                  <a:schemeClr val="bg1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14290"/>
            <a:ext cx="6377149" cy="43577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642910" y="4929198"/>
            <a:ext cx="850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askerville Old Face" pitchFamily="18" charset="0"/>
              </a:rPr>
              <a:t> Na przestrzeni 50 lat zauważamy  duży wzrost dwutlenku węgla.</a:t>
            </a:r>
            <a:endParaRPr lang="pl-PL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12"/>
            <a:ext cx="9147352" cy="685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az 4" descr="C:\Documents and Settings\Orłów.OKOCIM\Pulpit\20000yearsbi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14290"/>
            <a:ext cx="6332224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500034" y="4503509"/>
            <a:ext cx="8358213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200" b="1" dirty="0" smtClean="0">
                <a:latin typeface="Baskerville Old Face" pitchFamily="18" charset="0"/>
              </a:rPr>
              <a:t>Według naukowców, którzy potwierdzają to własnymi badaniami, to nie dwutlenek węgla ma wpływ na temperaturę, ale temperatura wpływa na poziom dwutlenku węgla.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az 2" descr="C:\Documents and Settings\Orłów.OKOCIM\Pulpit\global_warming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14554"/>
            <a:ext cx="6143668" cy="435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214282" y="214290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Baskerville Old Face" pitchFamily="18" charset="0"/>
              </a:rPr>
              <a:t>Tym razem wykres pokazuje jak temperatura zmieniała się w ciągu kilkuset tysięcy lat. Jego końcowy fragment jest taki sam jak ten poprzedni co pokazuje nam, że jesteśmy obecnie w tzw. wyżu temperaturowym. </a:t>
            </a:r>
            <a:endParaRPr lang="pl-PL" sz="2800" b="1" dirty="0">
              <a:latin typeface="Baskerville Old Fac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786578" y="2571744"/>
            <a:ext cx="20717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Baskerville Old Face" pitchFamily="18" charset="0"/>
              </a:rPr>
              <a:t>Czy więc  efekt cieplarniany jest tylko wynikiem działalności człowieka?</a:t>
            </a:r>
            <a:endParaRPr lang="pl-PL" sz="2800" dirty="0"/>
          </a:p>
        </p:txBody>
      </p:sp>
      <p:cxnSp>
        <p:nvCxnSpPr>
          <p:cNvPr id="7" name="Łącznik prosty ze strzałką 6"/>
          <p:cNvCxnSpPr/>
          <p:nvPr/>
        </p:nvCxnSpPr>
        <p:spPr>
          <a:xfrm rot="16200000" flipH="1">
            <a:off x="5750727" y="3036091"/>
            <a:ext cx="1143008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chemat blokowy: łącznik 9"/>
          <p:cNvSpPr/>
          <p:nvPr/>
        </p:nvSpPr>
        <p:spPr>
          <a:xfrm>
            <a:off x="1000100" y="3643314"/>
            <a:ext cx="1285884" cy="2143140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chemat blokowy: łącznik 10"/>
          <p:cNvSpPr/>
          <p:nvPr/>
        </p:nvSpPr>
        <p:spPr>
          <a:xfrm>
            <a:off x="2071670" y="3500438"/>
            <a:ext cx="1428760" cy="2286016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chemat blokowy: łącznik 11"/>
          <p:cNvSpPr/>
          <p:nvPr/>
        </p:nvSpPr>
        <p:spPr>
          <a:xfrm>
            <a:off x="3214678" y="3571876"/>
            <a:ext cx="1428760" cy="221457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chemat blokowy: łącznik 12"/>
          <p:cNvSpPr/>
          <p:nvPr/>
        </p:nvSpPr>
        <p:spPr>
          <a:xfrm>
            <a:off x="4429124" y="3429000"/>
            <a:ext cx="1643074" cy="2286016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500034" y="285728"/>
            <a:ext cx="8286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latin typeface="Baskerville Old Face" pitchFamily="18" charset="0"/>
              </a:rPr>
              <a:t>Analizując przedstawiony wykres dochodzi się do wniosku, że temperatura powierzchni Ziemi podlegała dużym wahaniom w przeszłości, mimo że nie był rozwinięty przemysł. </a:t>
            </a:r>
            <a:endParaRPr lang="pl-PL" sz="28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28596" y="571480"/>
            <a:ext cx="850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Czy zauważamy podobieństwo ?</a:t>
            </a:r>
            <a:endParaRPr lang="pl-PL" sz="48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/>
      <p:bldP spid="14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571472" y="928670"/>
            <a:ext cx="79296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dirty="0" smtClean="0">
                <a:ln>
                  <a:solidFill>
                    <a:schemeClr val="bg1"/>
                  </a:solidFill>
                </a:ln>
                <a:latin typeface="Curlz MT" pitchFamily="82" charset="0"/>
              </a:rPr>
              <a:t>Główne przyczyny powstawania efektu cieplarnianego powodowane przez człowieka</a:t>
            </a:r>
            <a:endParaRPr lang="pl-PL" sz="6000" b="1" dirty="0">
              <a:ln>
                <a:solidFill>
                  <a:schemeClr val="bg1"/>
                </a:solidFill>
              </a:ln>
              <a:latin typeface="Curlz MT" pitchFamily="82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42910" y="4286256"/>
            <a:ext cx="778671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Wypalanie i wycinanie lasów tropikalnych</a:t>
            </a:r>
            <a:endParaRPr kumimoji="0" lang="pl-PL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00034" y="2643182"/>
            <a:ext cx="84296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6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Spalanie paliw kopalnych</a:t>
            </a:r>
            <a:endParaRPr kumimoji="0" lang="pl-PL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714348" y="479147"/>
            <a:ext cx="778674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Pożary na szeroką skalę</a:t>
            </a:r>
            <a:endParaRPr kumimoji="0" lang="pl-PL" sz="7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14282" y="285728"/>
            <a:ext cx="85725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Stosowanie azotanów w uprawach rolniczych</a:t>
            </a:r>
            <a:endParaRPr kumimoji="0" lang="pl-PL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00034" y="785794"/>
            <a:ext cx="800105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Wszelkiego rodzaju działalność gospodarcza człowieka- fabryki, elektrociepłownie, zakłady przemysłowe, powodujące zwiększoną produkcję i emisję tlenk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 azotu i siarki</a:t>
            </a:r>
            <a:endParaRPr kumimoji="0" lang="pl-PL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71472" y="428604"/>
            <a:ext cx="807249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Ogromna ilość śmieci  i</a:t>
            </a:r>
            <a:r>
              <a:rPr kumimoji="0" lang="pl-PL" sz="6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odpadów</a:t>
            </a:r>
            <a:endParaRPr kumimoji="0" lang="pl-PL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857224" y="1142984"/>
            <a:ext cx="7429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4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Baskerville Old Face" pitchFamily="18" charset="0"/>
              </a:rPr>
              <a:t>Naukowcy twierdzą, że XX wiek jest najcieplejszym okresem w ciągu ostatnich 600 lat. Najcieplejsze lata w XX stuleciu to 1990, 1995 i 1997. Czy jest to dowodem istnienia efektu cieplarnianego?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285852" y="428604"/>
            <a:ext cx="63786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Wybuchy wulkanów</a:t>
            </a:r>
            <a:endParaRPr kumimoji="0" lang="pl-PL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achód słoń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571604" y="1071546"/>
            <a:ext cx="6143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  <a:latin typeface="Baskerville Old Face" pitchFamily="18" charset="0"/>
              </a:rPr>
              <a:t>Co możemy zrobić, żeby zapobiec pogłębianiu się efektu cieplarnianego?</a:t>
            </a:r>
            <a:endParaRPr lang="pl-PL" sz="5400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642910" y="1142984"/>
            <a:ext cx="792961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 smtClean="0">
                <a:latin typeface="Baskerville Old Face" pitchFamily="18" charset="0"/>
              </a:rPr>
              <a:t>Pamiętajcie, nawet jedna osoba oszczędzająca energię może znacznie przyczynić się do zatrzymania efektu cieplarnianego. </a:t>
            </a:r>
            <a:endParaRPr lang="pl-PL" sz="4400" b="1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072" y="0"/>
            <a:ext cx="91970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14348" y="0"/>
            <a:ext cx="71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solidFill>
                  <a:srgbClr val="006600"/>
                </a:solidFill>
                <a:latin typeface="Baskerville Old Face" pitchFamily="18" charset="0"/>
              </a:rPr>
              <a:t>Chronić zieleń!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785786" y="3571876"/>
            <a:ext cx="7286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bg1"/>
                </a:solidFill>
              </a:rPr>
              <a:t>To właśnie rośliny wchłaniają dwutlenek węgla i dają nam tlen.</a:t>
            </a:r>
            <a:endParaRPr lang="pl-PL" sz="4800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42910" y="3071810"/>
            <a:ext cx="778671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Żyć zdrowo </a:t>
            </a:r>
            <a:r>
              <a:rPr kumimoji="0" lang="pl-PL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jeździć rowerem zamiast samochodem ograniczając w ten spos</a:t>
            </a:r>
            <a:r>
              <a:rPr kumimoji="0" lang="pl-PL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b emisję dwutlenku węgla.</a:t>
            </a:r>
            <a:endParaRPr kumimoji="0" lang="pl-PL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876"/>
            <a:ext cx="4071934" cy="30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357158" y="285728"/>
            <a:ext cx="8429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dirty="0" smtClean="0">
                <a:latin typeface="Baskerville Old Face" pitchFamily="18" charset="0"/>
              </a:rPr>
              <a:t>Inwestować w alternatywne źródła energii</a:t>
            </a:r>
            <a:endParaRPr lang="pl-PL" sz="5400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142976" y="2985124"/>
            <a:ext cx="72152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Wstępne segregowanie śmieci pozwala zmniejszyć zapotrzebowanie na energię dużych zakładów utylizujących śmieci.</a:t>
            </a:r>
            <a:endParaRPr kumimoji="0" lang="pl-PL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skerville Old Fac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14480" y="0"/>
            <a:ext cx="6253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dirty="0" smtClean="0">
                <a:solidFill>
                  <a:schemeClr val="bg1"/>
                </a:solidFill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Segregować śmieci! </a:t>
            </a:r>
            <a:endParaRPr lang="pl-PL" sz="6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928662" y="5103674"/>
            <a:ext cx="7679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Przestrzegać ograniczeń prędkości na drogach! </a:t>
            </a:r>
            <a:endParaRPr lang="pl-PL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06"/>
            <a:ext cx="9143999" cy="686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57224" y="921822"/>
            <a:ext cx="73581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3600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stnieje kilka teorii powstania efektu cieplarnianego i ewentualnej winy człowieka. Wiadomo 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jest, 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że człowiek na pewno się do tego przyczynił, teraz musi zadbać, aby nie pogłębiać tego problemu, ale go powstrzymywać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pl-P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4643438" y="214290"/>
            <a:ext cx="428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Opracowała</a:t>
            </a:r>
          </a:p>
          <a:p>
            <a:r>
              <a:rPr lang="pl-PL" sz="4800" dirty="0" smtClean="0"/>
              <a:t>Paulina Orłów</a:t>
            </a:r>
            <a:endParaRPr lang="pl-PL" sz="48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C:\Documents and Settings\Orłów.OKOCIM\Ustawienia lokalne\Temporary Internet Files\Content.IE5\EU5OLA8U\MCj0413624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2714620"/>
            <a:ext cx="2292036" cy="3446352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71472" y="214290"/>
            <a:ext cx="7858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latin typeface="Baskerville Old Face" pitchFamily="18" charset="0"/>
              </a:rPr>
              <a:t>W XX wieku wzrosła średnia temperatura na Ziemi o </a:t>
            </a:r>
            <a:endParaRPr lang="pl-PL" dirty="0">
              <a:ln>
                <a:solidFill>
                  <a:srgbClr val="C00000"/>
                </a:solidFill>
              </a:ln>
              <a:solidFill>
                <a:srgbClr val="FFFF00"/>
              </a:solidFill>
              <a:latin typeface="Baskerville Old Face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214414" y="4071942"/>
            <a:ext cx="4572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sz="12000" dirty="0" smtClean="0"/>
              <a:t> </a:t>
            </a:r>
            <a:r>
              <a:rPr lang="pl-PL" sz="120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Baskerville Old Face" pitchFamily="18" charset="0"/>
              </a:rPr>
              <a:t>0,8 °C</a:t>
            </a:r>
            <a:endParaRPr lang="pl-PL" sz="12000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Baskerville Old Face" pitchFamily="18" charset="0"/>
            </a:endParaRPr>
          </a:p>
          <a:p>
            <a:pPr algn="ctr"/>
            <a:endParaRPr lang="pl-PL" sz="120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857224" y="285728"/>
            <a:ext cx="7215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Baskerville Old Face" pitchFamily="18" charset="0"/>
              </a:rPr>
              <a:t> </a:t>
            </a:r>
            <a:r>
              <a:rPr lang="pl-PL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askerville Old Face" pitchFamily="18" charset="0"/>
              </a:rPr>
              <a:t>W XX wieku wzrosła średnio temperatura oceanów o 1</a:t>
            </a:r>
            <a:r>
              <a:rPr lang="pl-PL" sz="4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askerville Old Face" pitchFamily="18" charset="0"/>
              </a:rPr>
              <a:t>°C</a:t>
            </a:r>
            <a:r>
              <a:rPr lang="pl-PL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askerville Old Face" pitchFamily="18" charset="0"/>
              </a:rPr>
              <a:t>.</a:t>
            </a:r>
            <a:r>
              <a:rPr lang="pl-PL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askerville Old Face" pitchFamily="18" charset="0"/>
              </a:rPr>
              <a:t>  </a:t>
            </a:r>
            <a:endParaRPr lang="pl-PL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Baskerville Old Face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14282" y="2643182"/>
            <a:ext cx="39290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Baskerville Old Face" pitchFamily="18" charset="0"/>
              </a:rPr>
              <a:t>A poziom oceanów podniósł się średnio o 2 mm/rok. </a:t>
            </a:r>
            <a:endParaRPr lang="pl-PL" sz="48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857496"/>
            <a:ext cx="5286380" cy="3675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66" y="0"/>
            <a:ext cx="92154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2"/>
            <a:ext cx="3929058" cy="44921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pole tekstowe 4"/>
          <p:cNvSpPr txBox="1"/>
          <p:nvPr/>
        </p:nvSpPr>
        <p:spPr>
          <a:xfrm>
            <a:off x="4786314" y="1142984"/>
            <a:ext cx="385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askerville Old Face" pitchFamily="18" charset="0"/>
              </a:rPr>
              <a:t>Wzrost temperatury powoduje topnienie i cofanie się lodowców.</a:t>
            </a:r>
            <a:endParaRPr lang="pl-PL" sz="4800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3562360" cy="267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731538"/>
            <a:ext cx="3557588" cy="272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4143372" y="35716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b="1" dirty="0" smtClean="0">
                <a:ln>
                  <a:solidFill>
                    <a:schemeClr val="tx1"/>
                  </a:solidFill>
                </a:ln>
                <a:latin typeface="Baskerville Old Face" pitchFamily="18" charset="0"/>
              </a:rPr>
              <a:t>Ocieplenie zmieniło rozkład opadów, sprowadzając na niektóre rejony Ziemi częste susze. Równocześnie na innych terenach występują częste powodzie.</a:t>
            </a:r>
            <a:endParaRPr lang="pl-PL" sz="3200" b="1" dirty="0">
              <a:ln>
                <a:solidFill>
                  <a:schemeClr val="tx1"/>
                </a:solidFill>
              </a:ln>
              <a:latin typeface="Baskerville Old Face" pitchFamily="18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28596" y="3429000"/>
            <a:ext cx="3571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ln>
                  <a:solidFill>
                    <a:schemeClr val="tx1"/>
                  </a:solidFill>
                </a:ln>
                <a:latin typeface="Baskerville Old Face" pitchFamily="18" charset="0"/>
              </a:rPr>
              <a:t>Na skutek zwiększonego parowania wzrosła ilość opadów na półkuli północnej średnio o 5-10%.</a:t>
            </a:r>
            <a:endParaRPr lang="pl-PL" sz="3200" b="1" dirty="0">
              <a:ln>
                <a:solidFill>
                  <a:schemeClr val="tx1"/>
                </a:solidFill>
              </a:ln>
              <a:latin typeface="Baskerville Old Face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214282" y="2428868"/>
            <a:ext cx="8715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Baskerville Old Face" pitchFamily="18" charset="0"/>
              </a:rPr>
              <a:t>Zmieniła się długość i czas następowania pór roku, okres zlodzenia rzek i jezior w zimie skrócił się średnio o dwa tygodnie.</a:t>
            </a:r>
            <a:endParaRPr lang="pl-PL" sz="4000" b="1" dirty="0">
              <a:ln>
                <a:solidFill>
                  <a:srgbClr val="00B050"/>
                </a:solidFill>
              </a:ln>
              <a:solidFill>
                <a:srgbClr val="FFFF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337635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0394" y="714356"/>
            <a:ext cx="3359192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42976" y="3101458"/>
            <a:ext cx="685801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skerville Old Face" pitchFamily="18" charset="0"/>
                <a:ea typeface="Calibri" pitchFamily="34" charset="0"/>
                <a:cs typeface="Times New Roman" pitchFamily="18" charset="0"/>
              </a:rPr>
              <a:t>Światowa Organizacja Zdrowia podaje, że ze względu na zmiany klimatyczne zwiększa się ilość komarów przenoszących malarię, żółtą febrę i inne choroby. Zwiększonym ryzykiem zachorowania dotknięte są miliony osób.</a:t>
            </a:r>
            <a:endParaRPr kumimoji="0" lang="pl-PL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skerville Old Face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857224" y="1166843"/>
            <a:ext cx="74295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  <a:t>Wzrosły stężenia gazów cieplarnianych w atmosferze: </a:t>
            </a:r>
            <a:b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</a:br>
            <a: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  <a:t> – dwutlenku węgla  - o około 31%,</a:t>
            </a:r>
            <a:b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</a:br>
            <a: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  <a:t>– metanu - o około 151%; </a:t>
            </a:r>
            <a:b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</a:br>
            <a: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  <a:t>– podtlenku azotu - o około 17%; </a:t>
            </a:r>
            <a:b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</a:br>
            <a:r>
              <a:rPr lang="pl-PL" sz="40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Baskerville Old Face" pitchFamily="18" charset="0"/>
              </a:rPr>
              <a:t>– ozonu troposferycznego - o około 35%</a:t>
            </a:r>
            <a:endParaRPr lang="pl-PL" sz="40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</TotalTime>
  <Words>468</Words>
  <Application>Microsoft Office PowerPoint</Application>
  <PresentationFormat>Pokaz na ekranie (4:3)</PresentationFormat>
  <Paragraphs>41</Paragraphs>
  <Slides>29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EFEKT CIEPLARNIANY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Orłów</dc:creator>
  <cp:lastModifiedBy>Win-7</cp:lastModifiedBy>
  <cp:revision>83</cp:revision>
  <dcterms:created xsi:type="dcterms:W3CDTF">2010-04-29T23:16:56Z</dcterms:created>
  <dcterms:modified xsi:type="dcterms:W3CDTF">2010-06-01T05:23:19Z</dcterms:modified>
</cp:coreProperties>
</file>