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62" r:id="rId3"/>
    <p:sldId id="264" r:id="rId4"/>
    <p:sldId id="263" r:id="rId5"/>
    <p:sldId id="265" r:id="rId6"/>
    <p:sldId id="277" r:id="rId7"/>
    <p:sldId id="259" r:id="rId8"/>
    <p:sldId id="258" r:id="rId9"/>
    <p:sldId id="256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1" r:id="rId22"/>
    <p:sldId id="260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868" autoAdjust="0"/>
  </p:normalViewPr>
  <p:slideViewPr>
    <p:cSldViewPr>
      <p:cViewPr>
        <p:scale>
          <a:sx n="80" d="100"/>
          <a:sy n="80" d="100"/>
        </p:scale>
        <p:origin x="-24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JA\Pulpit\Socrates-Comenius%20-%20dane\moje\&#346;nie&#380;ka%20i%20Szrenic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JA\Pulpit\Socrates-Comenius%20-%20dane\moje\&#346;nie&#380;ka%20i%20Szrenic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JA\Pulpit\dgs.tx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JA\Pulpit\dgs.tx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JA\Pulpit\dgs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9"/>
  <c:chart>
    <c:autoTitleDeleted val="1"/>
    <c:plotArea>
      <c:layout>
        <c:manualLayout>
          <c:layoutTarget val="inner"/>
          <c:xMode val="edge"/>
          <c:yMode val="edge"/>
          <c:x val="4.7716149046038756E-2"/>
          <c:y val="0.12524395182246612"/>
          <c:w val="0.94200783261714205"/>
          <c:h val="0.76265695671876021"/>
        </c:manualLayout>
      </c:layout>
      <c:scatterChart>
        <c:scatterStyle val="smoothMarker"/>
        <c:ser>
          <c:idx val="0"/>
          <c:order val="0"/>
          <c:tx>
            <c:v>Temperatura / Temperature</c:v>
          </c:tx>
          <c:spPr>
            <a:ln w="22225"/>
          </c:spPr>
          <c:marker>
            <c:symbol val="none"/>
          </c:marker>
          <c:trendline>
            <c:spPr>
              <a:ln>
                <a:solidFill>
                  <a:prstClr val="white">
                    <a:alpha val="0"/>
                  </a:prstClr>
                </a:solidFill>
              </a:ln>
            </c:spPr>
            <c:trendlineType val="linear"/>
          </c:trendline>
          <c:xVal>
            <c:numRef>
              <c:f>Śnieżka!$A$5:$A$124</c:f>
              <c:numCache>
                <c:formatCode>General</c:formatCode>
                <c:ptCount val="120"/>
                <c:pt idx="0">
                  <c:v>1881</c:v>
                </c:pt>
                <c:pt idx="1">
                  <c:v>1882</c:v>
                </c:pt>
                <c:pt idx="2">
                  <c:v>1883</c:v>
                </c:pt>
                <c:pt idx="3">
                  <c:v>1884</c:v>
                </c:pt>
                <c:pt idx="4">
                  <c:v>1885</c:v>
                </c:pt>
                <c:pt idx="5">
                  <c:v>1886</c:v>
                </c:pt>
                <c:pt idx="6">
                  <c:v>1887</c:v>
                </c:pt>
                <c:pt idx="7">
                  <c:v>1888</c:v>
                </c:pt>
                <c:pt idx="8">
                  <c:v>1889</c:v>
                </c:pt>
                <c:pt idx="9">
                  <c:v>1890</c:v>
                </c:pt>
                <c:pt idx="10">
                  <c:v>1891</c:v>
                </c:pt>
                <c:pt idx="11">
                  <c:v>1892</c:v>
                </c:pt>
                <c:pt idx="12">
                  <c:v>1893</c:v>
                </c:pt>
                <c:pt idx="13">
                  <c:v>1894</c:v>
                </c:pt>
                <c:pt idx="14">
                  <c:v>1895</c:v>
                </c:pt>
                <c:pt idx="15">
                  <c:v>1896</c:v>
                </c:pt>
                <c:pt idx="16">
                  <c:v>1897</c:v>
                </c:pt>
                <c:pt idx="17">
                  <c:v>1898</c:v>
                </c:pt>
                <c:pt idx="18">
                  <c:v>1899</c:v>
                </c:pt>
                <c:pt idx="19">
                  <c:v>1900</c:v>
                </c:pt>
                <c:pt idx="20">
                  <c:v>1901</c:v>
                </c:pt>
                <c:pt idx="21">
                  <c:v>1902</c:v>
                </c:pt>
                <c:pt idx="22">
                  <c:v>1903</c:v>
                </c:pt>
                <c:pt idx="23">
                  <c:v>1904</c:v>
                </c:pt>
                <c:pt idx="24">
                  <c:v>1905</c:v>
                </c:pt>
                <c:pt idx="25">
                  <c:v>1906</c:v>
                </c:pt>
                <c:pt idx="26">
                  <c:v>1907</c:v>
                </c:pt>
                <c:pt idx="27">
                  <c:v>1908</c:v>
                </c:pt>
                <c:pt idx="28">
                  <c:v>1909</c:v>
                </c:pt>
                <c:pt idx="29">
                  <c:v>1910</c:v>
                </c:pt>
                <c:pt idx="30">
                  <c:v>1911</c:v>
                </c:pt>
                <c:pt idx="31">
                  <c:v>1912</c:v>
                </c:pt>
                <c:pt idx="32">
                  <c:v>1913</c:v>
                </c:pt>
                <c:pt idx="33">
                  <c:v>1914</c:v>
                </c:pt>
                <c:pt idx="34">
                  <c:v>1915</c:v>
                </c:pt>
                <c:pt idx="35">
                  <c:v>1916</c:v>
                </c:pt>
                <c:pt idx="36">
                  <c:v>1917</c:v>
                </c:pt>
                <c:pt idx="37">
                  <c:v>1918</c:v>
                </c:pt>
                <c:pt idx="38">
                  <c:v>1919</c:v>
                </c:pt>
                <c:pt idx="39">
                  <c:v>1920</c:v>
                </c:pt>
                <c:pt idx="40">
                  <c:v>1921</c:v>
                </c:pt>
                <c:pt idx="41">
                  <c:v>1922</c:v>
                </c:pt>
                <c:pt idx="42">
                  <c:v>1923</c:v>
                </c:pt>
                <c:pt idx="43">
                  <c:v>1924</c:v>
                </c:pt>
                <c:pt idx="44">
                  <c:v>1925</c:v>
                </c:pt>
                <c:pt idx="45">
                  <c:v>1926</c:v>
                </c:pt>
                <c:pt idx="46">
                  <c:v>1927</c:v>
                </c:pt>
                <c:pt idx="47">
                  <c:v>1928</c:v>
                </c:pt>
                <c:pt idx="48">
                  <c:v>1929</c:v>
                </c:pt>
                <c:pt idx="49">
                  <c:v>1930</c:v>
                </c:pt>
                <c:pt idx="50">
                  <c:v>1931</c:v>
                </c:pt>
                <c:pt idx="51">
                  <c:v>1932</c:v>
                </c:pt>
                <c:pt idx="52">
                  <c:v>1933</c:v>
                </c:pt>
                <c:pt idx="53">
                  <c:v>1934</c:v>
                </c:pt>
                <c:pt idx="54">
                  <c:v>1935</c:v>
                </c:pt>
                <c:pt idx="55">
                  <c:v>1936</c:v>
                </c:pt>
                <c:pt idx="56">
                  <c:v>1937</c:v>
                </c:pt>
                <c:pt idx="57">
                  <c:v>1938</c:v>
                </c:pt>
                <c:pt idx="58">
                  <c:v>1939</c:v>
                </c:pt>
                <c:pt idx="59">
                  <c:v>1940</c:v>
                </c:pt>
                <c:pt idx="60">
                  <c:v>1941</c:v>
                </c:pt>
                <c:pt idx="61">
                  <c:v>1942</c:v>
                </c:pt>
                <c:pt idx="62">
                  <c:v>1943</c:v>
                </c:pt>
                <c:pt idx="63">
                  <c:v>1944</c:v>
                </c:pt>
                <c:pt idx="64">
                  <c:v>1945</c:v>
                </c:pt>
                <c:pt idx="65">
                  <c:v>1946</c:v>
                </c:pt>
                <c:pt idx="66">
                  <c:v>1947</c:v>
                </c:pt>
                <c:pt idx="67">
                  <c:v>1948</c:v>
                </c:pt>
                <c:pt idx="68">
                  <c:v>1949</c:v>
                </c:pt>
                <c:pt idx="69">
                  <c:v>1950</c:v>
                </c:pt>
                <c:pt idx="70">
                  <c:v>1951</c:v>
                </c:pt>
                <c:pt idx="71">
                  <c:v>1952</c:v>
                </c:pt>
                <c:pt idx="72">
                  <c:v>1953</c:v>
                </c:pt>
                <c:pt idx="73">
                  <c:v>1954</c:v>
                </c:pt>
                <c:pt idx="74">
                  <c:v>1955</c:v>
                </c:pt>
                <c:pt idx="75">
                  <c:v>1956</c:v>
                </c:pt>
                <c:pt idx="76">
                  <c:v>1957</c:v>
                </c:pt>
                <c:pt idx="77">
                  <c:v>1958</c:v>
                </c:pt>
                <c:pt idx="78">
                  <c:v>1959</c:v>
                </c:pt>
                <c:pt idx="79">
                  <c:v>1960</c:v>
                </c:pt>
                <c:pt idx="80">
                  <c:v>1961</c:v>
                </c:pt>
                <c:pt idx="81">
                  <c:v>1962</c:v>
                </c:pt>
                <c:pt idx="82">
                  <c:v>1963</c:v>
                </c:pt>
                <c:pt idx="83">
                  <c:v>1964</c:v>
                </c:pt>
                <c:pt idx="84">
                  <c:v>1965</c:v>
                </c:pt>
                <c:pt idx="85">
                  <c:v>1966</c:v>
                </c:pt>
                <c:pt idx="86">
                  <c:v>1967</c:v>
                </c:pt>
                <c:pt idx="87">
                  <c:v>1968</c:v>
                </c:pt>
                <c:pt idx="88">
                  <c:v>1969</c:v>
                </c:pt>
                <c:pt idx="89">
                  <c:v>1970</c:v>
                </c:pt>
                <c:pt idx="90">
                  <c:v>1971</c:v>
                </c:pt>
                <c:pt idx="91">
                  <c:v>1972</c:v>
                </c:pt>
                <c:pt idx="92">
                  <c:v>1973</c:v>
                </c:pt>
                <c:pt idx="93">
                  <c:v>1974</c:v>
                </c:pt>
                <c:pt idx="94">
                  <c:v>1975</c:v>
                </c:pt>
                <c:pt idx="95">
                  <c:v>1976</c:v>
                </c:pt>
                <c:pt idx="96">
                  <c:v>1977</c:v>
                </c:pt>
                <c:pt idx="97">
                  <c:v>1978</c:v>
                </c:pt>
                <c:pt idx="98">
                  <c:v>1979</c:v>
                </c:pt>
                <c:pt idx="99">
                  <c:v>1980</c:v>
                </c:pt>
                <c:pt idx="100">
                  <c:v>1981</c:v>
                </c:pt>
                <c:pt idx="101">
                  <c:v>1982</c:v>
                </c:pt>
                <c:pt idx="102">
                  <c:v>1983</c:v>
                </c:pt>
                <c:pt idx="103">
                  <c:v>1984</c:v>
                </c:pt>
                <c:pt idx="104">
                  <c:v>1985</c:v>
                </c:pt>
                <c:pt idx="105">
                  <c:v>1986</c:v>
                </c:pt>
                <c:pt idx="106">
                  <c:v>1987</c:v>
                </c:pt>
                <c:pt idx="107">
                  <c:v>1988</c:v>
                </c:pt>
                <c:pt idx="108">
                  <c:v>1989</c:v>
                </c:pt>
                <c:pt idx="109">
                  <c:v>1990</c:v>
                </c:pt>
                <c:pt idx="110">
                  <c:v>1991</c:v>
                </c:pt>
                <c:pt idx="111">
                  <c:v>1992</c:v>
                </c:pt>
                <c:pt idx="112">
                  <c:v>1993</c:v>
                </c:pt>
                <c:pt idx="113">
                  <c:v>1994</c:v>
                </c:pt>
                <c:pt idx="114">
                  <c:v>1995</c:v>
                </c:pt>
                <c:pt idx="115">
                  <c:v>1996</c:v>
                </c:pt>
                <c:pt idx="116">
                  <c:v>1997</c:v>
                </c:pt>
                <c:pt idx="117">
                  <c:v>1998</c:v>
                </c:pt>
                <c:pt idx="118">
                  <c:v>1999</c:v>
                </c:pt>
                <c:pt idx="119">
                  <c:v>2000</c:v>
                </c:pt>
              </c:numCache>
            </c:numRef>
          </c:xVal>
          <c:yVal>
            <c:numRef>
              <c:f>Śnieżka!$B$5:$B$124</c:f>
              <c:numCache>
                <c:formatCode>General</c:formatCode>
                <c:ptCount val="120"/>
                <c:pt idx="0">
                  <c:v>-0.70000000000000062</c:v>
                </c:pt>
                <c:pt idx="1">
                  <c:v>0.70000000000000062</c:v>
                </c:pt>
                <c:pt idx="2">
                  <c:v>-0.5</c:v>
                </c:pt>
                <c:pt idx="3">
                  <c:v>0.1</c:v>
                </c:pt>
                <c:pt idx="4">
                  <c:v>0.30000000000000032</c:v>
                </c:pt>
                <c:pt idx="5">
                  <c:v>0.5</c:v>
                </c:pt>
                <c:pt idx="6">
                  <c:v>-0.8</c:v>
                </c:pt>
                <c:pt idx="7">
                  <c:v>-0.5</c:v>
                </c:pt>
                <c:pt idx="8">
                  <c:v>-0.1</c:v>
                </c:pt>
                <c:pt idx="9">
                  <c:v>-0.2</c:v>
                </c:pt>
                <c:pt idx="10">
                  <c:v>0.1</c:v>
                </c:pt>
                <c:pt idx="11">
                  <c:v>0</c:v>
                </c:pt>
                <c:pt idx="12">
                  <c:v>-0.2</c:v>
                </c:pt>
                <c:pt idx="13">
                  <c:v>0.2</c:v>
                </c:pt>
                <c:pt idx="14">
                  <c:v>-0.30000000000000032</c:v>
                </c:pt>
                <c:pt idx="15">
                  <c:v>-0.1</c:v>
                </c:pt>
                <c:pt idx="16">
                  <c:v>0.70000000000000062</c:v>
                </c:pt>
                <c:pt idx="17">
                  <c:v>1.4</c:v>
                </c:pt>
                <c:pt idx="18">
                  <c:v>0.2</c:v>
                </c:pt>
                <c:pt idx="19">
                  <c:v>0.5</c:v>
                </c:pt>
                <c:pt idx="20">
                  <c:v>-0.4</c:v>
                </c:pt>
                <c:pt idx="21">
                  <c:v>-0.9</c:v>
                </c:pt>
                <c:pt idx="22">
                  <c:v>0.4</c:v>
                </c:pt>
                <c:pt idx="23">
                  <c:v>0.2</c:v>
                </c:pt>
                <c:pt idx="24">
                  <c:v>-0.4</c:v>
                </c:pt>
                <c:pt idx="25">
                  <c:v>0.1</c:v>
                </c:pt>
                <c:pt idx="26">
                  <c:v>-0.1</c:v>
                </c:pt>
                <c:pt idx="27">
                  <c:v>-0.2</c:v>
                </c:pt>
                <c:pt idx="28">
                  <c:v>-0.5</c:v>
                </c:pt>
                <c:pt idx="29">
                  <c:v>0.30000000000000032</c:v>
                </c:pt>
                <c:pt idx="30">
                  <c:v>0.8</c:v>
                </c:pt>
                <c:pt idx="31">
                  <c:v>-0.5</c:v>
                </c:pt>
                <c:pt idx="32">
                  <c:v>0.2</c:v>
                </c:pt>
                <c:pt idx="33">
                  <c:v>0.9</c:v>
                </c:pt>
                <c:pt idx="34">
                  <c:v>-0.5</c:v>
                </c:pt>
                <c:pt idx="35">
                  <c:v>0.4</c:v>
                </c:pt>
                <c:pt idx="36">
                  <c:v>-0.30000000000000032</c:v>
                </c:pt>
                <c:pt idx="37">
                  <c:v>0.9</c:v>
                </c:pt>
                <c:pt idx="38">
                  <c:v>-0.70000000000000062</c:v>
                </c:pt>
                <c:pt idx="39">
                  <c:v>1.4</c:v>
                </c:pt>
                <c:pt idx="40">
                  <c:v>1.1000000000000001</c:v>
                </c:pt>
                <c:pt idx="41">
                  <c:v>-1.1000000000000001</c:v>
                </c:pt>
                <c:pt idx="42">
                  <c:v>-0.30000000000000032</c:v>
                </c:pt>
                <c:pt idx="43">
                  <c:v>0</c:v>
                </c:pt>
                <c:pt idx="44">
                  <c:v>0.30000000000000032</c:v>
                </c:pt>
                <c:pt idx="45">
                  <c:v>0.8</c:v>
                </c:pt>
                <c:pt idx="46">
                  <c:v>0.2</c:v>
                </c:pt>
                <c:pt idx="47">
                  <c:v>0.1</c:v>
                </c:pt>
                <c:pt idx="48">
                  <c:v>-0.1</c:v>
                </c:pt>
                <c:pt idx="49">
                  <c:v>1.2</c:v>
                </c:pt>
                <c:pt idx="50">
                  <c:v>-0.60000000000000064</c:v>
                </c:pt>
                <c:pt idx="51">
                  <c:v>1</c:v>
                </c:pt>
                <c:pt idx="52">
                  <c:v>-0.5</c:v>
                </c:pt>
                <c:pt idx="53">
                  <c:v>1.9</c:v>
                </c:pt>
                <c:pt idx="54">
                  <c:v>-0.1</c:v>
                </c:pt>
                <c:pt idx="55">
                  <c:v>0.60000000000000064</c:v>
                </c:pt>
                <c:pt idx="56">
                  <c:v>0.60000000000000064</c:v>
                </c:pt>
                <c:pt idx="57">
                  <c:v>0.60000000000000064</c:v>
                </c:pt>
                <c:pt idx="58">
                  <c:v>0.5</c:v>
                </c:pt>
                <c:pt idx="59">
                  <c:v>-1.2</c:v>
                </c:pt>
                <c:pt idx="60">
                  <c:v>-1.2</c:v>
                </c:pt>
                <c:pt idx="61">
                  <c:v>-0.2</c:v>
                </c:pt>
                <c:pt idx="62">
                  <c:v>1</c:v>
                </c:pt>
                <c:pt idx="63">
                  <c:v>0</c:v>
                </c:pt>
                <c:pt idx="64">
                  <c:v>0.60000000000000064</c:v>
                </c:pt>
                <c:pt idx="65">
                  <c:v>0.8</c:v>
                </c:pt>
                <c:pt idx="66">
                  <c:v>0.60000000000000064</c:v>
                </c:pt>
                <c:pt idx="67">
                  <c:v>1.1000000000000001</c:v>
                </c:pt>
                <c:pt idx="68">
                  <c:v>1.2</c:v>
                </c:pt>
                <c:pt idx="69">
                  <c:v>0.9</c:v>
                </c:pt>
                <c:pt idx="70">
                  <c:v>1.1000000000000001</c:v>
                </c:pt>
                <c:pt idx="71">
                  <c:v>-0.4</c:v>
                </c:pt>
                <c:pt idx="72">
                  <c:v>1.5</c:v>
                </c:pt>
                <c:pt idx="73">
                  <c:v>-0.30000000000000032</c:v>
                </c:pt>
                <c:pt idx="74">
                  <c:v>-0.4</c:v>
                </c:pt>
                <c:pt idx="75">
                  <c:v>-1.2</c:v>
                </c:pt>
                <c:pt idx="76">
                  <c:v>1</c:v>
                </c:pt>
                <c:pt idx="77">
                  <c:v>0.5</c:v>
                </c:pt>
                <c:pt idx="78">
                  <c:v>1.7000000000000026</c:v>
                </c:pt>
                <c:pt idx="79">
                  <c:v>0.60000000000000064</c:v>
                </c:pt>
                <c:pt idx="80">
                  <c:v>1.7000000000000026</c:v>
                </c:pt>
                <c:pt idx="81">
                  <c:v>-0.5</c:v>
                </c:pt>
                <c:pt idx="82">
                  <c:v>0.2</c:v>
                </c:pt>
                <c:pt idx="83">
                  <c:v>0.8</c:v>
                </c:pt>
                <c:pt idx="84">
                  <c:v>-0.4</c:v>
                </c:pt>
                <c:pt idx="85">
                  <c:v>0.60000000000000064</c:v>
                </c:pt>
                <c:pt idx="86">
                  <c:v>0.9</c:v>
                </c:pt>
                <c:pt idx="87">
                  <c:v>0.60000000000000064</c:v>
                </c:pt>
                <c:pt idx="88">
                  <c:v>0.4</c:v>
                </c:pt>
                <c:pt idx="89">
                  <c:v>-0.30000000000000032</c:v>
                </c:pt>
                <c:pt idx="90">
                  <c:v>0.5</c:v>
                </c:pt>
                <c:pt idx="91">
                  <c:v>0.5</c:v>
                </c:pt>
                <c:pt idx="92">
                  <c:v>0.2</c:v>
                </c:pt>
                <c:pt idx="93">
                  <c:v>0.5</c:v>
                </c:pt>
                <c:pt idx="94">
                  <c:v>1.3</c:v>
                </c:pt>
                <c:pt idx="95">
                  <c:v>0</c:v>
                </c:pt>
                <c:pt idx="96">
                  <c:v>0.70000000000000062</c:v>
                </c:pt>
                <c:pt idx="97">
                  <c:v>0</c:v>
                </c:pt>
                <c:pt idx="98">
                  <c:v>0.2</c:v>
                </c:pt>
                <c:pt idx="99">
                  <c:v>-0.9</c:v>
                </c:pt>
                <c:pt idx="100">
                  <c:v>0</c:v>
                </c:pt>
                <c:pt idx="101">
                  <c:v>1.5</c:v>
                </c:pt>
                <c:pt idx="102">
                  <c:v>1.2</c:v>
                </c:pt>
                <c:pt idx="103">
                  <c:v>0</c:v>
                </c:pt>
                <c:pt idx="104">
                  <c:v>-0.4</c:v>
                </c:pt>
                <c:pt idx="105">
                  <c:v>0.2</c:v>
                </c:pt>
                <c:pt idx="106">
                  <c:v>-0.4</c:v>
                </c:pt>
                <c:pt idx="107">
                  <c:v>0.5</c:v>
                </c:pt>
                <c:pt idx="108">
                  <c:v>2</c:v>
                </c:pt>
                <c:pt idx="109">
                  <c:v>1.1000000000000001</c:v>
                </c:pt>
                <c:pt idx="110">
                  <c:v>0.30000000000000032</c:v>
                </c:pt>
                <c:pt idx="111">
                  <c:v>1.4</c:v>
                </c:pt>
                <c:pt idx="112">
                  <c:v>0.8</c:v>
                </c:pt>
                <c:pt idx="113">
                  <c:v>1.5</c:v>
                </c:pt>
                <c:pt idx="114">
                  <c:v>0.9</c:v>
                </c:pt>
                <c:pt idx="115" formatCode="0.0">
                  <c:v>-4.3563016604531026E-4</c:v>
                </c:pt>
                <c:pt idx="116" formatCode="0.0">
                  <c:v>0.8162310365006229</c:v>
                </c:pt>
                <c:pt idx="117" formatCode="0.0">
                  <c:v>0.84956436983395223</c:v>
                </c:pt>
                <c:pt idx="118" formatCode="0.0">
                  <c:v>1.1662310365006221</c:v>
                </c:pt>
                <c:pt idx="119" formatCode="0.0">
                  <c:v>2.082897703167288</c:v>
                </c:pt>
              </c:numCache>
            </c:numRef>
          </c:yVal>
          <c:smooth val="1"/>
        </c:ser>
        <c:axId val="48656384"/>
        <c:axId val="48657920"/>
      </c:scatterChart>
      <c:valAx>
        <c:axId val="48656384"/>
        <c:scaling>
          <c:orientation val="minMax"/>
          <c:max val="2000"/>
          <c:min val="1881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 b="1"/>
            </a:pPr>
            <a:endParaRPr lang="pl-PL"/>
          </a:p>
        </c:txPr>
        <c:crossAx val="48657920"/>
        <c:crosses val="autoZero"/>
        <c:crossBetween val="midCat"/>
        <c:majorUnit val="5"/>
        <c:minorUnit val="1"/>
      </c:valAx>
      <c:valAx>
        <c:axId val="48657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48656384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6.2054309457374598E-2"/>
          <c:y val="0.90456877563671356"/>
          <c:w val="0.32387292282471447"/>
          <c:h val="7.0577097556837637E-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4"/>
  <c:chart>
    <c:autoTitleDeleted val="1"/>
    <c:plotArea>
      <c:layout>
        <c:manualLayout>
          <c:layoutTarget val="inner"/>
          <c:xMode val="edge"/>
          <c:yMode val="edge"/>
          <c:x val="4.8232213992914323E-2"/>
          <c:y val="0.1575273706866139"/>
          <c:w val="0.93563378666274122"/>
          <c:h val="0.6087005039038319"/>
        </c:manualLayout>
      </c:layout>
      <c:scatterChart>
        <c:scatterStyle val="smoothMarker"/>
        <c:ser>
          <c:idx val="0"/>
          <c:order val="0"/>
          <c:tx>
            <c:v>Temperatura / Temperature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xVal>
            <c:numRef>
              <c:f>Szrenica!$G$3:$AT$3</c:f>
              <c:numCache>
                <c:formatCode>General</c:formatCode>
                <c:ptCount val="4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</c:numCache>
            </c:numRef>
          </c:xVal>
          <c:yVal>
            <c:numRef>
              <c:f>Szrenica!$G$16:$AT$16</c:f>
              <c:numCache>
                <c:formatCode>0.0_)</c:formatCode>
                <c:ptCount val="40"/>
                <c:pt idx="0">
                  <c:v>2.8916666666666577</c:v>
                </c:pt>
                <c:pt idx="1">
                  <c:v>0.82500000000000062</c:v>
                </c:pt>
                <c:pt idx="2">
                  <c:v>1.5</c:v>
                </c:pt>
                <c:pt idx="3">
                  <c:v>2.0833333333333401</c:v>
                </c:pt>
                <c:pt idx="4">
                  <c:v>0.91666666666666652</c:v>
                </c:pt>
                <c:pt idx="5">
                  <c:v>2.3166666666666567</c:v>
                </c:pt>
                <c:pt idx="6">
                  <c:v>2.5916666666666663</c:v>
                </c:pt>
                <c:pt idx="7">
                  <c:v>2.3666666666666667</c:v>
                </c:pt>
                <c:pt idx="8">
                  <c:v>2.0083333333333342</c:v>
                </c:pt>
                <c:pt idx="9">
                  <c:v>1.2583333333333335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1.7416666666666658</c:v>
                </c:pt>
                <c:pt idx="13">
                  <c:v>2.1166666666666667</c:v>
                </c:pt>
                <c:pt idx="14">
                  <c:v>2.7083333333333401</c:v>
                </c:pt>
                <c:pt idx="15">
                  <c:v>1.6083333333333341</c:v>
                </c:pt>
                <c:pt idx="16">
                  <c:v>2.2833333333333412</c:v>
                </c:pt>
                <c:pt idx="17">
                  <c:v>1.4249999999999885</c:v>
                </c:pt>
                <c:pt idx="18">
                  <c:v>1.625</c:v>
                </c:pt>
                <c:pt idx="19">
                  <c:v>0.60833333333333361</c:v>
                </c:pt>
                <c:pt idx="20">
                  <c:v>1.648390296979007</c:v>
                </c:pt>
                <c:pt idx="21">
                  <c:v>2.8223790322580578</c:v>
                </c:pt>
                <c:pt idx="22">
                  <c:v>2.5633595750128015</c:v>
                </c:pt>
                <c:pt idx="23">
                  <c:v>1.526397849462366</c:v>
                </c:pt>
                <c:pt idx="24">
                  <c:v>1.097836021505376</c:v>
                </c:pt>
                <c:pt idx="25">
                  <c:v>1.8191916282642078</c:v>
                </c:pt>
                <c:pt idx="26">
                  <c:v>1.1426395289298521</c:v>
                </c:pt>
                <c:pt idx="27">
                  <c:v>2.2440412186380012</c:v>
                </c:pt>
                <c:pt idx="28">
                  <c:v>3.5263690476190481</c:v>
                </c:pt>
                <c:pt idx="29">
                  <c:v>2.8496428571428574</c:v>
                </c:pt>
                <c:pt idx="30">
                  <c:v>2.0416666666666665</c:v>
                </c:pt>
                <c:pt idx="31">
                  <c:v>3.1583333333333332</c:v>
                </c:pt>
                <c:pt idx="32">
                  <c:v>2.4</c:v>
                </c:pt>
                <c:pt idx="33">
                  <c:v>3.0166666666666577</c:v>
                </c:pt>
                <c:pt idx="34">
                  <c:v>2.6333333333333342</c:v>
                </c:pt>
                <c:pt idx="35">
                  <c:v>1.55</c:v>
                </c:pt>
                <c:pt idx="36">
                  <c:v>2.3666666666666667</c:v>
                </c:pt>
                <c:pt idx="37">
                  <c:v>2.4</c:v>
                </c:pt>
                <c:pt idx="38">
                  <c:v>2.7166666666666663</c:v>
                </c:pt>
                <c:pt idx="39" formatCode="0.0">
                  <c:v>3.6333333333333342</c:v>
                </c:pt>
              </c:numCache>
            </c:numRef>
          </c:yVal>
          <c:smooth val="1"/>
        </c:ser>
        <c:axId val="49321856"/>
        <c:axId val="49323392"/>
      </c:scatterChart>
      <c:valAx>
        <c:axId val="49321856"/>
        <c:scaling>
          <c:orientation val="minMax"/>
          <c:max val="2000"/>
          <c:min val="1961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/>
            </a:pPr>
            <a:endParaRPr lang="pl-PL"/>
          </a:p>
        </c:txPr>
        <c:crossAx val="49323392"/>
        <c:crosses val="autoZero"/>
        <c:crossBetween val="midCat"/>
        <c:majorUnit val="1"/>
      </c:valAx>
      <c:valAx>
        <c:axId val="49323392"/>
        <c:scaling>
          <c:orientation val="minMax"/>
        </c:scaling>
        <c:axPos val="l"/>
        <c:majorGridlines/>
        <c:numFmt formatCode="0.0_)" sourceLinked="1"/>
        <c:tickLblPos val="nextTo"/>
        <c:crossAx val="49321856"/>
        <c:crosses val="autoZero"/>
        <c:crossBetween val="midCat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3.9462823165406676E-2"/>
          <c:y val="0.91932076804830309"/>
          <c:w val="0.32127790608160361"/>
          <c:h val="6.0578994558357517E-2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3"/>
  <c:chart>
    <c:plotArea>
      <c:layout>
        <c:manualLayout>
          <c:layoutTarget val="inner"/>
          <c:xMode val="edge"/>
          <c:yMode val="edge"/>
          <c:x val="0.17865966754155727"/>
          <c:y val="0.10849330437347911"/>
          <c:w val="0.5952469378827604"/>
          <c:h val="0.78454286826139552"/>
        </c:manualLayout>
      </c:layout>
      <c:barChart>
        <c:barDir val="col"/>
        <c:grouping val="clustered"/>
        <c:ser>
          <c:idx val="3"/>
          <c:order val="0"/>
          <c:tx>
            <c:strRef>
              <c:f>Arkusz1!$C$8</c:f>
              <c:strCache>
                <c:ptCount val="1"/>
                <c:pt idx="0">
                  <c:v>Tlenek węgla / Carbon oxide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50800" dir="5400000" algn="ctr" rotWithShape="0">
                <a:schemeClr val="tx1"/>
              </a:outerShdw>
            </a:effectLst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Arkusz1!$D$8:$H$8</c:f>
              <c:numCache>
                <c:formatCode>General</c:formatCode>
                <c:ptCount val="5"/>
                <c:pt idx="0">
                  <c:v>1219.3</c:v>
                </c:pt>
                <c:pt idx="1">
                  <c:v>860.2</c:v>
                </c:pt>
                <c:pt idx="2">
                  <c:v>601.29999999999995</c:v>
                </c:pt>
                <c:pt idx="3">
                  <c:v>687</c:v>
                </c:pt>
                <c:pt idx="4">
                  <c:v>711.2</c:v>
                </c:pt>
              </c:numCache>
            </c:numRef>
          </c:val>
        </c:ser>
        <c:ser>
          <c:idx val="4"/>
          <c:order val="1"/>
          <c:tx>
            <c:strRef>
              <c:f>Arkusz1!$C$9</c:f>
              <c:strCache>
                <c:ptCount val="1"/>
                <c:pt idx="0">
                  <c:v>Niemetanowe lotne związki organiczne / Volatile non-methane organic compounds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Arkusz1!$D$9:$H$9</c:f>
              <c:numCache>
                <c:formatCode>General</c:formatCode>
                <c:ptCount val="5"/>
                <c:pt idx="0">
                  <c:v>301.60000000000002</c:v>
                </c:pt>
                <c:pt idx="1">
                  <c:v>199.3</c:v>
                </c:pt>
                <c:pt idx="2">
                  <c:v>98.8</c:v>
                </c:pt>
                <c:pt idx="3">
                  <c:v>100.3</c:v>
                </c:pt>
                <c:pt idx="4">
                  <c:v>96.9</c:v>
                </c:pt>
              </c:numCache>
            </c:numRef>
          </c:val>
        </c:ser>
        <c:ser>
          <c:idx val="5"/>
          <c:order val="2"/>
          <c:tx>
            <c:strRef>
              <c:f>Arkusz1!$C$10</c:f>
              <c:strCache>
                <c:ptCount val="1"/>
                <c:pt idx="0">
                  <c:v>Tlenki azotu / Nitrogen oxides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Arkusz1!$D$10:$H$10</c:f>
              <c:numCache>
                <c:formatCode>General</c:formatCode>
                <c:ptCount val="5"/>
                <c:pt idx="0">
                  <c:v>449.8</c:v>
                </c:pt>
                <c:pt idx="1">
                  <c:v>385.5</c:v>
                </c:pt>
                <c:pt idx="2">
                  <c:v>224.1</c:v>
                </c:pt>
                <c:pt idx="3">
                  <c:v>243.5</c:v>
                </c:pt>
                <c:pt idx="4">
                  <c:v>249.4</c:v>
                </c:pt>
              </c:numCache>
            </c:numRef>
          </c:val>
        </c:ser>
        <c:ser>
          <c:idx val="6"/>
          <c:order val="3"/>
          <c:tx>
            <c:strRef>
              <c:f>Arkusz1!$C$11</c:f>
              <c:strCache>
                <c:ptCount val="1"/>
                <c:pt idx="0">
                  <c:v>Cząstki stałe / Solid particles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Arkusz1!$D$11:$H$11</c:f>
              <c:numCache>
                <c:formatCode>General</c:formatCode>
                <c:ptCount val="5"/>
                <c:pt idx="0">
                  <c:v>28.73</c:v>
                </c:pt>
                <c:pt idx="1">
                  <c:v>29.35</c:v>
                </c:pt>
                <c:pt idx="2">
                  <c:v>15.79</c:v>
                </c:pt>
                <c:pt idx="3">
                  <c:v>16.52</c:v>
                </c:pt>
                <c:pt idx="4">
                  <c:v>17.760000000000002</c:v>
                </c:pt>
              </c:numCache>
            </c:numRef>
          </c:val>
        </c:ser>
        <c:ser>
          <c:idx val="7"/>
          <c:order val="4"/>
          <c:tx>
            <c:strRef>
              <c:f>Arkusz1!$C$12</c:f>
              <c:strCache>
                <c:ptCount val="1"/>
                <c:pt idx="0">
                  <c:v>Dwutlenek siarki / Sulphur dioxide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Arkusz1!$D$12:$H$12</c:f>
              <c:numCache>
                <c:formatCode>General</c:formatCode>
                <c:ptCount val="5"/>
                <c:pt idx="0">
                  <c:v>24.97</c:v>
                </c:pt>
                <c:pt idx="1">
                  <c:v>44.2</c:v>
                </c:pt>
                <c:pt idx="2">
                  <c:v>1.0900000000000001</c:v>
                </c:pt>
                <c:pt idx="3">
                  <c:v>1.1599999999999924</c:v>
                </c:pt>
                <c:pt idx="4">
                  <c:v>1.2</c:v>
                </c:pt>
              </c:numCache>
            </c:numRef>
          </c:val>
        </c:ser>
        <c:axId val="69909120"/>
        <c:axId val="69923200"/>
      </c:barChart>
      <c:catAx>
        <c:axId val="69909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9923200"/>
        <c:crosses val="autoZero"/>
        <c:auto val="1"/>
        <c:lblAlgn val="ctr"/>
        <c:lblOffset val="100"/>
      </c:catAx>
      <c:valAx>
        <c:axId val="69923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699091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79641152668416471"/>
          <c:y val="4.1416362343485766E-2"/>
          <c:w val="0.18827810586176738"/>
          <c:h val="0.93930730730110268"/>
        </c:manualLayout>
      </c:layout>
      <c:txPr>
        <a:bodyPr/>
        <a:lstStyle/>
        <a:p>
          <a:pPr>
            <a:defRPr sz="1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0"/>
  <c:chart>
    <c:autoTitleDeleted val="1"/>
    <c:plotArea>
      <c:layout>
        <c:manualLayout>
          <c:layoutTarget val="inner"/>
          <c:xMode val="edge"/>
          <c:yMode val="edge"/>
          <c:x val="0.20178466754155733"/>
          <c:y val="0.12325345483403646"/>
          <c:w val="0.67584686242578706"/>
          <c:h val="0.78454286826139552"/>
        </c:manualLayout>
      </c:layout>
      <c:barChart>
        <c:barDir val="col"/>
        <c:grouping val="clustered"/>
        <c:ser>
          <c:idx val="3"/>
          <c:order val="0"/>
          <c:tx>
            <c:strRef>
              <c:f>Arkusz1!$C$5</c:f>
              <c:strCache>
                <c:ptCount val="1"/>
                <c:pt idx="0">
                  <c:v>Dwutlenek węgla / Carbon dioxide</c:v>
                </c:pt>
              </c:strCache>
            </c:strRef>
          </c:tx>
          <c:spPr>
            <a:gradFill>
              <a:gsLst>
                <a:gs pos="0">
                  <a:srgbClr val="00349E">
                    <a:lumMod val="40000"/>
                    <a:lumOff val="60000"/>
                  </a:srgbClr>
                </a:gs>
                <a:gs pos="50000">
                  <a:srgbClr val="00349E">
                    <a:lumMod val="60000"/>
                    <a:lumOff val="40000"/>
                  </a:srgb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Arkusz1!$D$5:$H$5</c:f>
              <c:numCache>
                <c:formatCode>General</c:formatCode>
                <c:ptCount val="5"/>
                <c:pt idx="0">
                  <c:v>32280</c:v>
                </c:pt>
                <c:pt idx="1">
                  <c:v>37173</c:v>
                </c:pt>
                <c:pt idx="2" formatCode="#,##0">
                  <c:v>32734</c:v>
                </c:pt>
                <c:pt idx="3">
                  <c:v>34637</c:v>
                </c:pt>
                <c:pt idx="4">
                  <c:v>36116</c:v>
                </c:pt>
              </c:numCache>
            </c:numRef>
          </c:val>
        </c:ser>
        <c:axId val="70015232"/>
        <c:axId val="70045696"/>
      </c:barChart>
      <c:catAx>
        <c:axId val="70015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70045696"/>
        <c:crosses val="autoZero"/>
        <c:auto val="1"/>
        <c:lblAlgn val="ctr"/>
        <c:lblOffset val="100"/>
      </c:catAx>
      <c:valAx>
        <c:axId val="70045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7001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16852580927349"/>
          <c:y val="2.0559611153327649E-3"/>
          <c:w val="0.27408603775274643"/>
          <c:h val="0.10352463482671125"/>
        </c:manualLayout>
      </c:layout>
      <c:txPr>
        <a:bodyPr/>
        <a:lstStyle/>
        <a:p>
          <a:pPr>
            <a:defRPr sz="16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8"/>
  <c:chart>
    <c:plotArea>
      <c:layout>
        <c:manualLayout>
          <c:layoutTarget val="inner"/>
          <c:xMode val="edge"/>
          <c:yMode val="edge"/>
          <c:x val="0.12423436132983377"/>
          <c:y val="0.12325345483403646"/>
          <c:w val="0.6872185752900285"/>
          <c:h val="0.78454286826139552"/>
        </c:manualLayout>
      </c:layout>
      <c:barChart>
        <c:barDir val="col"/>
        <c:grouping val="clustered"/>
        <c:ser>
          <c:idx val="3"/>
          <c:order val="0"/>
          <c:tx>
            <c:strRef>
              <c:f>Arkusz1!$C$6</c:f>
              <c:strCache>
                <c:ptCount val="1"/>
                <c:pt idx="0">
                  <c:v>Metan / Methane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Arkusz1!$D$6:$H$6</c:f>
              <c:numCache>
                <c:formatCode>General</c:formatCode>
                <c:ptCount val="5"/>
                <c:pt idx="0">
                  <c:v>9.5500000000000007</c:v>
                </c:pt>
                <c:pt idx="1">
                  <c:v>5.9700000000000024</c:v>
                </c:pt>
                <c:pt idx="2">
                  <c:v>3.63</c:v>
                </c:pt>
                <c:pt idx="3">
                  <c:v>3.8099999999999987</c:v>
                </c:pt>
                <c:pt idx="4">
                  <c:v>4.25</c:v>
                </c:pt>
              </c:numCache>
            </c:numRef>
          </c:val>
        </c:ser>
        <c:ser>
          <c:idx val="5"/>
          <c:order val="1"/>
          <c:tx>
            <c:strRef>
              <c:f>Arkusz1!$C$7</c:f>
              <c:strCache>
                <c:ptCount val="1"/>
                <c:pt idx="0">
                  <c:v>Podtlenek azotu / Nitrous oxide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Arkusz1!$D$7:$H$7</c:f>
              <c:numCache>
                <c:formatCode>General</c:formatCode>
                <c:ptCount val="5"/>
                <c:pt idx="0">
                  <c:v>1.59</c:v>
                </c:pt>
                <c:pt idx="1">
                  <c:v>2.4099999999999997</c:v>
                </c:pt>
                <c:pt idx="2">
                  <c:v>2.2400000000000002</c:v>
                </c:pt>
                <c:pt idx="3">
                  <c:v>2.36</c:v>
                </c:pt>
                <c:pt idx="4">
                  <c:v>2.4499999999999997</c:v>
                </c:pt>
              </c:numCache>
            </c:numRef>
          </c:val>
        </c:ser>
        <c:ser>
          <c:idx val="6"/>
          <c:order val="2"/>
          <c:tx>
            <c:strRef>
              <c:f>Arkusz1!$C$13</c:f>
              <c:strCache>
                <c:ptCount val="1"/>
                <c:pt idx="0">
                  <c:v>Ołów / Lead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Arkusz1!$D$4:$H$4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Arkusz1!$D$13:$H$13</c:f>
              <c:numCache>
                <c:formatCode>General</c:formatCode>
                <c:ptCount val="5"/>
                <c:pt idx="0">
                  <c:v>0.42000000000000032</c:v>
                </c:pt>
                <c:pt idx="1">
                  <c:v>4.3000000000000003E-2</c:v>
                </c:pt>
                <c:pt idx="2">
                  <c:v>1.9000000000000107E-2</c:v>
                </c:pt>
                <c:pt idx="3">
                  <c:v>2.0000000000000011E-2</c:v>
                </c:pt>
                <c:pt idx="4">
                  <c:v>2.0000000000000011E-2</c:v>
                </c:pt>
              </c:numCache>
            </c:numRef>
          </c:val>
        </c:ser>
        <c:axId val="70157824"/>
        <c:axId val="70159360"/>
      </c:barChart>
      <c:catAx>
        <c:axId val="70157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70159360"/>
        <c:crosses val="autoZero"/>
        <c:auto val="1"/>
        <c:lblAlgn val="ctr"/>
        <c:lblOffset val="100"/>
      </c:catAx>
      <c:valAx>
        <c:axId val="70159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7015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65562117235368"/>
          <c:y val="2.0559611153327566E-3"/>
          <c:w val="0.18443429645921139"/>
          <c:h val="0.51229596077441586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0.39432</cdr:x>
      <cdr:y>0.01884</cdr:y>
    </cdr:from>
    <cdr:to>
      <cdr:x>0.53628</cdr:x>
      <cdr:y>0.10762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571858" y="71421"/>
          <a:ext cx="1285893" cy="336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000" b="1" dirty="0">
              <a:latin typeface="Times New Roman" pitchFamily="18" charset="0"/>
              <a:cs typeface="Times New Roman" pitchFamily="18" charset="0"/>
            </a:rPr>
            <a:t>ŚNIEŻKA</a:t>
          </a:r>
          <a:endParaRPr lang="pl-PL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0.06116</cdr:x>
      <cdr:y>0.01602</cdr:y>
    </cdr:from>
    <cdr:to>
      <cdr:x>0.96288</cdr:x>
      <cdr:y>0.11213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56956" y="78441"/>
          <a:ext cx="11161058" cy="470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</cdr:x>
      <cdr:y>0.01884</cdr:y>
    </cdr:from>
    <cdr:to>
      <cdr:x>0.31546</cdr:x>
      <cdr:y>0.11306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0" y="71438"/>
          <a:ext cx="2857504" cy="357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>
              <a:latin typeface="Times New Roman" pitchFamily="18" charset="0"/>
              <a:cs typeface="Times New Roman" pitchFamily="18" charset="0"/>
            </a:rPr>
            <a:t>Temperatura</a:t>
          </a:r>
          <a:r>
            <a:rPr lang="pl-PL" sz="1200" baseline="0" dirty="0">
              <a:latin typeface="Times New Roman" pitchFamily="18" charset="0"/>
              <a:cs typeface="Times New Roman" pitchFamily="18" charset="0"/>
            </a:rPr>
            <a:t> / </a:t>
          </a:r>
          <a:r>
            <a:rPr lang="pl-PL" sz="1200" baseline="0" dirty="0" err="1">
              <a:latin typeface="Times New Roman" pitchFamily="18" charset="0"/>
              <a:cs typeface="Times New Roman" pitchFamily="18" charset="0"/>
            </a:rPr>
            <a:t>Temperature</a:t>
          </a:r>
          <a:r>
            <a:rPr lang="pl-PL" sz="1200" baseline="0" dirty="0">
              <a:latin typeface="Times New Roman" pitchFamily="18" charset="0"/>
              <a:cs typeface="Times New Roman" pitchFamily="18" charset="0"/>
            </a:rPr>
            <a:t>  [  </a:t>
          </a:r>
          <a:r>
            <a:rPr lang="pl-PL" sz="12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pl-PL" sz="1200" baseline="0" dirty="0">
              <a:latin typeface="Times New Roman" pitchFamily="18" charset="0"/>
              <a:cs typeface="Times New Roman" pitchFamily="18" charset="0"/>
            </a:rPr>
            <a:t> C ]</a:t>
          </a:r>
          <a:endParaRPr lang="pl-PL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0.8435</cdr:x>
      <cdr:y>0.90389</cdr:y>
    </cdr:from>
    <cdr:to>
      <cdr:x>0.96381</cdr:x>
      <cdr:y>0.9794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7905751" y="3366335"/>
          <a:ext cx="1127656" cy="281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>
              <a:latin typeface="Times New Roman" pitchFamily="18" charset="0"/>
              <a:cs typeface="Times New Roman" pitchFamily="18" charset="0"/>
            </a:rPr>
            <a:t>Rok /</a:t>
          </a:r>
          <a:r>
            <a:rPr lang="pl-PL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200" dirty="0" err="1">
              <a:latin typeface="Times New Roman" pitchFamily="18" charset="0"/>
              <a:cs typeface="Times New Roman" pitchFamily="18" charset="0"/>
            </a:rPr>
            <a:t>Year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0.03476</cdr:y>
    </cdr:from>
    <cdr:to>
      <cdr:x>0.28903</cdr:x>
      <cdr:y>0.13009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142876"/>
          <a:ext cx="2451524" cy="391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l-PL" sz="1200" dirty="0">
              <a:latin typeface="Times New Roman" pitchFamily="18" charset="0"/>
              <a:cs typeface="Times New Roman" pitchFamily="18" charset="0"/>
            </a:rPr>
            <a:t>Temperatura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200" baseline="0" dirty="0">
              <a:latin typeface="Times New Roman" pitchFamily="18" charset="0"/>
              <a:cs typeface="Times New Roman" pitchFamily="18" charset="0"/>
            </a:rPr>
            <a:t>/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200" baseline="0" dirty="0" err="1">
              <a:latin typeface="Times New Roman" pitchFamily="18" charset="0"/>
              <a:cs typeface="Times New Roman" pitchFamily="18" charset="0"/>
            </a:rPr>
            <a:t>Temperature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 </a:t>
          </a:r>
          <a:r>
            <a:rPr lang="pl-PL" sz="1200" baseline="0" dirty="0">
              <a:latin typeface="Times New Roman" pitchFamily="18" charset="0"/>
              <a:cs typeface="Times New Roman" pitchFamily="18" charset="0"/>
            </a:rPr>
            <a:t>[  </a:t>
          </a:r>
          <a:r>
            <a:rPr lang="pl-PL" sz="1200" baseline="30000" dirty="0">
              <a:latin typeface="Times New Roman" pitchFamily="18" charset="0"/>
              <a:cs typeface="Times New Roman" pitchFamily="18" charset="0"/>
            </a:rPr>
            <a:t>o</a:t>
          </a:r>
          <a:r>
            <a:rPr lang="pl-PL" sz="12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200" baseline="0" dirty="0" smtClean="0">
              <a:latin typeface="Times New Roman" pitchFamily="18" charset="0"/>
              <a:cs typeface="Times New Roman" pitchFamily="18" charset="0"/>
            </a:rPr>
            <a:t>C  </a:t>
          </a:r>
          <a:r>
            <a:rPr lang="pl-PL" sz="1200" baseline="0" dirty="0">
              <a:latin typeface="Times New Roman" pitchFamily="18" charset="0"/>
              <a:cs typeface="Times New Roman" pitchFamily="18" charset="0"/>
            </a:rPr>
            <a:t>]</a:t>
          </a:r>
          <a:endParaRPr lang="pl-PL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0.4287</cdr:x>
      <cdr:y>0.02517</cdr:y>
    </cdr:from>
    <cdr:to>
      <cdr:x>0.62702</cdr:x>
      <cdr:y>0.11307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3536234" y="95418"/>
          <a:ext cx="1635841" cy="333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000" b="1" dirty="0">
              <a:latin typeface="Times New Roman" pitchFamily="18" charset="0"/>
              <a:cs typeface="Times New Roman" pitchFamily="18" charset="0"/>
            </a:rPr>
            <a:t>SZRENICA</a:t>
          </a:r>
          <a:endParaRPr lang="pl-PL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0.05896</cdr:x>
      <cdr:y>0.02665</cdr:y>
    </cdr:from>
    <cdr:to>
      <cdr:x>0.96068</cdr:x>
      <cdr:y>0.12276</cdr:y>
    </cdr:to>
    <cdr:sp macro="" textlink="">
      <cdr:nvSpPr>
        <cdr:cNvPr id="4" name="pole tekstowe 2"/>
        <cdr:cNvSpPr txBox="1"/>
      </cdr:nvSpPr>
      <cdr:spPr>
        <a:xfrm xmlns:a="http://schemas.openxmlformats.org/drawingml/2006/main">
          <a:off x="500066" y="109526"/>
          <a:ext cx="7648428" cy="395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0.87097</cdr:x>
      <cdr:y>0.90383</cdr:y>
    </cdr:from>
    <cdr:to>
      <cdr:x>0.99194</cdr:x>
      <cdr:y>0.97934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7715304" y="3714776"/>
          <a:ext cx="1071570" cy="31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200" dirty="0">
              <a:latin typeface="Times New Roman" pitchFamily="18" charset="0"/>
              <a:cs typeface="Times New Roman" pitchFamily="18" charset="0"/>
            </a:rPr>
            <a:t>Rok</a:t>
          </a:r>
          <a:r>
            <a:rPr lang="pl-PL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200" dirty="0">
              <a:latin typeface="Times New Roman" pitchFamily="18" charset="0"/>
              <a:cs typeface="Times New Roman" pitchFamily="18" charset="0"/>
            </a:rPr>
            <a:t>/</a:t>
          </a:r>
          <a:r>
            <a:rPr lang="pl-PL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200" dirty="0" err="1">
              <a:latin typeface="Times New Roman" pitchFamily="18" charset="0"/>
              <a:cs typeface="Times New Roman" pitchFamily="18" charset="0"/>
            </a:rPr>
            <a:t>Year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0.08593</cdr:x>
      <cdr:y>0</cdr:y>
    </cdr:from>
    <cdr:to>
      <cdr:x>0.25</cdr:x>
      <cdr:y>0.1107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85786" y="-71438"/>
          <a:ext cx="150019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>
              <a:latin typeface="Times New Roman" pitchFamily="18" charset="0"/>
              <a:cs typeface="Times New Roman" pitchFamily="18" charset="0"/>
            </a:rPr>
            <a:t>w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gigagramach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/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in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gigagrams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</cdr:x>
      <cdr:y>0.91329</cdr:y>
    </cdr:from>
    <cdr:to>
      <cdr:x>0.86994</cdr:x>
      <cdr:y>0.98248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858016" y="4714908"/>
          <a:ext cx="1096731" cy="357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dirty="0">
              <a:latin typeface="Times New Roman" pitchFamily="18" charset="0"/>
              <a:cs typeface="Times New Roman" pitchFamily="18" charset="0"/>
            </a:rPr>
            <a:t>rok / </a:t>
          </a:r>
          <a:r>
            <a:rPr lang="pl-PL" sz="1400" dirty="0" err="1">
              <a:latin typeface="Times New Roman" pitchFamily="18" charset="0"/>
              <a:cs typeface="Times New Roman" pitchFamily="18" charset="0"/>
            </a:rPr>
            <a:t>y</a:t>
          </a:r>
          <a:r>
            <a:rPr lang="pl-PL" sz="1400" dirty="0" err="1" smtClean="0">
              <a:latin typeface="Times New Roman" pitchFamily="18" charset="0"/>
              <a:cs typeface="Times New Roman" pitchFamily="18" charset="0"/>
            </a:rPr>
            <a:t>ear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0.11718</cdr:x>
      <cdr:y>0</cdr:y>
    </cdr:from>
    <cdr:to>
      <cdr:x>0.26562</cdr:x>
      <cdr:y>0.1107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71538" y="-71438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>
              <a:latin typeface="Times New Roman" pitchFamily="18" charset="0"/>
              <a:cs typeface="Times New Roman" pitchFamily="18" charset="0"/>
            </a:rPr>
            <a:t>w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gigagramach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/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in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gigagrams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0.88282</cdr:x>
      <cdr:y>0.91329</cdr:y>
    </cdr:from>
    <cdr:to>
      <cdr:x>0.98517</cdr:x>
      <cdr:y>0.98249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8072462" y="4714908"/>
          <a:ext cx="935888" cy="357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dirty="0">
              <a:latin typeface="Times New Roman" pitchFamily="18" charset="0"/>
              <a:cs typeface="Times New Roman" pitchFamily="18" charset="0"/>
            </a:rPr>
            <a:t>rok / </a:t>
          </a:r>
          <a:r>
            <a:rPr lang="pl-PL" sz="1400" dirty="0" err="1">
              <a:latin typeface="Times New Roman" pitchFamily="18" charset="0"/>
              <a:cs typeface="Times New Roman" pitchFamily="18" charset="0"/>
            </a:rPr>
            <a:t>year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0.07812</cdr:x>
      <cdr:y>0</cdr:y>
    </cdr:from>
    <cdr:to>
      <cdr:x>0.23437</cdr:x>
      <cdr:y>0.1107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14348" y="0"/>
          <a:ext cx="142876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dirty="0">
              <a:latin typeface="Times New Roman" pitchFamily="18" charset="0"/>
              <a:cs typeface="Times New Roman" pitchFamily="18" charset="0"/>
            </a:rPr>
            <a:t>w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gigagramach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/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in</a:t>
          </a:r>
          <a:r>
            <a:rPr lang="pl-PL" sz="14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pl-PL" sz="1400" baseline="0" dirty="0" err="1">
              <a:latin typeface="Times New Roman" pitchFamily="18" charset="0"/>
              <a:cs typeface="Times New Roman" pitchFamily="18" charset="0"/>
            </a:rPr>
            <a:t>gigagrams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0.85156</cdr:x>
      <cdr:y>0.89945</cdr:y>
    </cdr:from>
    <cdr:to>
      <cdr:x>0.95551</cdr:x>
      <cdr:y>0.96864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786710" y="4643470"/>
          <a:ext cx="950428" cy="357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400" dirty="0">
              <a:latin typeface="Times New Roman" pitchFamily="18" charset="0"/>
              <a:cs typeface="Times New Roman" pitchFamily="18" charset="0"/>
            </a:rPr>
            <a:t>rok / </a:t>
          </a:r>
          <a:r>
            <a:rPr lang="pl-PL" sz="1400" dirty="0" err="1">
              <a:latin typeface="Times New Roman" pitchFamily="18" charset="0"/>
              <a:cs typeface="Times New Roman" pitchFamily="18" charset="0"/>
            </a:rPr>
            <a:t>year</a:t>
          </a:r>
          <a:endParaRPr lang="pl-PL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FB7DD34-6A97-487C-9174-11375B555A44}" type="datetimeFigureOut">
              <a:rPr lang="pl-PL" smtClean="0"/>
              <a:pPr/>
              <a:t>2010-05-31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F4C785E-5DB6-49D3-9218-FCAD3DFCB8E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/>
          <p:nvPr/>
        </p:nvSpPr>
        <p:spPr>
          <a:xfrm>
            <a:off x="500034" y="714356"/>
            <a:ext cx="84296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latin typeface="Baskerville Old Face" pitchFamily="18" charset="0"/>
              </a:rPr>
              <a:t>					</a:t>
            </a:r>
            <a:r>
              <a:rPr lang="pl-PL" sz="3600" b="1" dirty="0" smtClean="0">
                <a:solidFill>
                  <a:schemeClr val="bg1"/>
                </a:solidFill>
                <a:latin typeface="Baskerville Old Face" pitchFamily="18" charset="0"/>
              </a:rPr>
              <a:t>Przygotował</a:t>
            </a:r>
            <a:endParaRPr lang="pl-PL" sz="32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pl-PL" sz="3200" b="1" dirty="0" smtClean="0">
                <a:solidFill>
                  <a:schemeClr val="bg1"/>
                </a:solidFill>
                <a:latin typeface="Baskerville Old Face" pitchFamily="18" charset="0"/>
              </a:rPr>
              <a:t>					</a:t>
            </a:r>
            <a:r>
              <a:rPr lang="pl-PL" sz="3600" b="1" dirty="0" smtClean="0">
                <a:solidFill>
                  <a:schemeClr val="bg1"/>
                </a:solidFill>
                <a:latin typeface="Baskerville Old Face" pitchFamily="18" charset="0"/>
              </a:rPr>
              <a:t>Fabian Gil </a:t>
            </a:r>
            <a:r>
              <a:rPr lang="pl-PL" sz="3600" b="1" dirty="0" smtClean="0">
                <a:solidFill>
                  <a:schemeClr val="bg1"/>
                </a:solidFill>
                <a:latin typeface="Baskerville Old Face" pitchFamily="18" charset="0"/>
              </a:rPr>
              <a:t>( kl. I </a:t>
            </a:r>
            <a:r>
              <a:rPr lang="pl-PL" sz="3600" b="1" dirty="0" smtClean="0">
                <a:solidFill>
                  <a:schemeClr val="bg1"/>
                </a:solidFill>
                <a:latin typeface="Baskerville Old Face" pitchFamily="18" charset="0"/>
              </a:rPr>
              <a:t>e )</a:t>
            </a:r>
            <a:r>
              <a:rPr lang="pl-PL" sz="4000" b="1" dirty="0" smtClean="0">
                <a:solidFill>
                  <a:schemeClr val="bg1"/>
                </a:solidFill>
                <a:latin typeface="Baskerville Old Face" pitchFamily="18" charset="0"/>
              </a:rPr>
              <a:t>     </a:t>
            </a:r>
            <a:endParaRPr lang="pl-PL" sz="3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pl-PL" sz="2000" b="1" dirty="0" smtClean="0">
                <a:solidFill>
                  <a:schemeClr val="bg1"/>
                </a:solidFill>
                <a:latin typeface="Baskerville Old Face" pitchFamily="18" charset="0"/>
              </a:rPr>
              <a:t>					Zespół </a:t>
            </a:r>
            <a:r>
              <a:rPr lang="pl-PL" sz="2000" b="1" dirty="0" smtClean="0">
                <a:solidFill>
                  <a:schemeClr val="bg1"/>
                </a:solidFill>
                <a:latin typeface="Baskerville Old Face" pitchFamily="18" charset="0"/>
              </a:rPr>
              <a:t>Szkół Ogólnokształcących </a:t>
            </a:r>
            <a:br>
              <a:rPr lang="pl-PL" sz="20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pl-PL" sz="2000" b="1" dirty="0" smtClean="0">
                <a:solidFill>
                  <a:schemeClr val="bg1"/>
                </a:solidFill>
                <a:latin typeface="Baskerville Old Face" pitchFamily="18" charset="0"/>
              </a:rPr>
              <a:t>					w </a:t>
            </a:r>
            <a:r>
              <a:rPr lang="pl-PL" sz="2000" b="1" dirty="0" smtClean="0">
                <a:solidFill>
                  <a:schemeClr val="bg1"/>
                </a:solidFill>
                <a:latin typeface="Baskerville Old Face" pitchFamily="18" charset="0"/>
              </a:rPr>
              <a:t>Kamiennej </a:t>
            </a:r>
            <a:r>
              <a:rPr lang="pl-PL" sz="2000" b="1" dirty="0" smtClean="0">
                <a:solidFill>
                  <a:schemeClr val="bg1"/>
                </a:solidFill>
                <a:latin typeface="Baskerville Old Face" pitchFamily="18" charset="0"/>
              </a:rPr>
              <a:t>Górze</a:t>
            </a:r>
          </a:p>
          <a:p>
            <a:endParaRPr lang="pl-PL" sz="2000" b="1" dirty="0" smtClean="0">
              <a:latin typeface="Baskerville Old Face" pitchFamily="18" charset="0"/>
            </a:endParaRPr>
          </a:p>
          <a:p>
            <a:endParaRPr lang="pl-PL" sz="2000" b="1" dirty="0" smtClean="0">
              <a:latin typeface="Baskerville Old Face" pitchFamily="18" charset="0"/>
            </a:endParaRPr>
          </a:p>
          <a:p>
            <a:r>
              <a:rPr lang="pl-PL" sz="2000" b="1" dirty="0" smtClean="0">
                <a:latin typeface="Baskerville Old Face" pitchFamily="18" charset="0"/>
              </a:rPr>
              <a:t/>
            </a:r>
            <a:br>
              <a:rPr lang="pl-PL" sz="2000" b="1" dirty="0" smtClean="0">
                <a:latin typeface="Baskerville Old Face" pitchFamily="18" charset="0"/>
              </a:rPr>
            </a:br>
            <a:endParaRPr lang="pl-PL" sz="2000" b="1" dirty="0" smtClean="0">
              <a:latin typeface="Baskerville Old Face" pitchFamily="18" charset="0"/>
            </a:endParaRPr>
          </a:p>
          <a:p>
            <a:r>
              <a:rPr lang="pl-PL" sz="3200" b="1" dirty="0" smtClean="0">
                <a:latin typeface="Baskerville Old Face" pitchFamily="18" charset="0"/>
              </a:rPr>
              <a:t>Dane  zebrał	</a:t>
            </a:r>
            <a:endParaRPr lang="pl-PL" sz="3200" b="1" dirty="0" smtClean="0">
              <a:latin typeface="Baskerville Old Face" pitchFamily="18" charset="0"/>
            </a:endParaRPr>
          </a:p>
          <a:p>
            <a:r>
              <a:rPr lang="pl-PL" sz="3200" b="1" dirty="0" smtClean="0">
                <a:latin typeface="Baskerville Old Face" pitchFamily="18" charset="0"/>
              </a:rPr>
              <a:t>Jakub Sowa ( </a:t>
            </a:r>
            <a:r>
              <a:rPr lang="pl-PL" sz="3200" b="1" dirty="0" smtClean="0">
                <a:latin typeface="Baskerville Old Face" pitchFamily="18" charset="0"/>
              </a:rPr>
              <a:t>kl. </a:t>
            </a:r>
            <a:r>
              <a:rPr lang="pl-PL" sz="3200" b="1" dirty="0" smtClean="0">
                <a:latin typeface="Baskerville Old Face" pitchFamily="18" charset="0"/>
              </a:rPr>
              <a:t>II f </a:t>
            </a:r>
            <a:r>
              <a:rPr lang="pl-PL" sz="3200" b="1" dirty="0" smtClean="0">
                <a:latin typeface="Baskerville Old Face" pitchFamily="18" charset="0"/>
              </a:rPr>
              <a:t>)</a:t>
            </a:r>
            <a:r>
              <a:rPr lang="pl-PL" sz="3600" b="1" dirty="0" smtClean="0">
                <a:latin typeface="Baskerville Old Face" pitchFamily="18" charset="0"/>
              </a:rPr>
              <a:t>     </a:t>
            </a:r>
          </a:p>
          <a:p>
            <a:r>
              <a:rPr lang="pl-PL" sz="2000" b="1" dirty="0" smtClean="0">
                <a:latin typeface="Baskerville Old Face" pitchFamily="18" charset="0"/>
              </a:rPr>
              <a:t>Zespół Szkół Ogólnokształcących </a:t>
            </a:r>
            <a:br>
              <a:rPr lang="pl-PL" sz="2000" b="1" dirty="0" smtClean="0">
                <a:latin typeface="Baskerville Old Face" pitchFamily="18" charset="0"/>
              </a:rPr>
            </a:br>
            <a:r>
              <a:rPr lang="pl-PL" sz="2000" b="1" dirty="0" smtClean="0">
                <a:latin typeface="Baskerville Old Face" pitchFamily="18" charset="0"/>
              </a:rPr>
              <a:t>w Kamiennej Górze</a:t>
            </a:r>
          </a:p>
          <a:p>
            <a:r>
              <a:rPr lang="pl-PL" sz="3200" b="1" dirty="0" smtClean="0">
                <a:latin typeface="Baskerville Old Face" pitchFamily="18" charset="0"/>
              </a:rPr>
              <a:t/>
            </a:r>
            <a:br>
              <a:rPr lang="pl-PL" sz="3200" b="1" dirty="0" smtClean="0">
                <a:latin typeface="Baskerville Old Face" pitchFamily="18" charset="0"/>
              </a:rPr>
            </a:br>
            <a:endParaRPr lang="pl-PL" sz="3200" b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4874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0" y="857232"/>
          <a:ext cx="9144000" cy="5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1214414" y="142852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EMISJA  ZANIECZYSZCZEŃ  ZE  ŚRODKÓW  TRANSPORTU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POLLUTANTS  EMISSION  FROM  TRANSPORT  FACILITIES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55537"/>
            <a:ext cx="1214446" cy="130246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85720" y="1357298"/>
            <a:ext cx="5714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70C0"/>
                </a:solidFill>
              </a:rPr>
              <a:t>X21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x18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x15</a:t>
            </a:r>
          </a:p>
          <a:p>
            <a:endParaRPr lang="pl-PL" sz="1200" b="1" dirty="0" smtClean="0">
              <a:solidFill>
                <a:srgbClr val="0070C0"/>
              </a:solidFill>
            </a:endParaRPr>
          </a:p>
          <a:p>
            <a:endParaRPr lang="pl-PL" sz="1200" b="1" dirty="0" smtClean="0">
              <a:solidFill>
                <a:srgbClr val="0070C0"/>
              </a:solidFill>
            </a:endParaRPr>
          </a:p>
          <a:p>
            <a:r>
              <a:rPr lang="pl-PL" sz="1200" b="1" dirty="0" smtClean="0">
                <a:solidFill>
                  <a:srgbClr val="0070C0"/>
                </a:solidFill>
              </a:rPr>
              <a:t>x12</a:t>
            </a:r>
          </a:p>
          <a:p>
            <a:endParaRPr lang="pl-PL" sz="1200" b="1" dirty="0" smtClean="0">
              <a:solidFill>
                <a:srgbClr val="0070C0"/>
              </a:solidFill>
            </a:endParaRPr>
          </a:p>
          <a:p>
            <a:endParaRPr lang="pl-PL" sz="1200" b="1" dirty="0" smtClean="0">
              <a:solidFill>
                <a:srgbClr val="0070C0"/>
              </a:solidFill>
            </a:endParaRPr>
          </a:p>
          <a:p>
            <a:r>
              <a:rPr lang="pl-PL" sz="1200" b="1" dirty="0" smtClean="0">
                <a:solidFill>
                  <a:srgbClr val="0070C0"/>
                </a:solidFill>
              </a:rPr>
              <a:t>x9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x6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x3</a:t>
            </a:r>
          </a:p>
          <a:p>
            <a:endParaRPr lang="pl-PL" sz="1200" b="1" dirty="0" smtClean="0">
              <a:solidFill>
                <a:srgbClr val="0070C0"/>
              </a:solidFill>
            </a:endParaRPr>
          </a:p>
          <a:p>
            <a:endParaRPr lang="pl-PL" sz="1200" b="1" dirty="0" smtClean="0">
              <a:solidFill>
                <a:srgbClr val="0070C0"/>
              </a:solidFill>
            </a:endParaRPr>
          </a:p>
          <a:p>
            <a:r>
              <a:rPr lang="pl-PL" sz="1200" b="1" dirty="0" smtClean="0">
                <a:solidFill>
                  <a:srgbClr val="0070C0"/>
                </a:solidFill>
              </a:rPr>
              <a:t>x0</a:t>
            </a:r>
            <a:endParaRPr lang="pl-PL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0" y="928670"/>
          <a:ext cx="9144000" cy="5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1214414" y="142852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EMISJA  ZANIECZYSZCZEŃ  ZE  ŚRODKÓW  TRANSPORTU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POLLUTANTS  EMISSION  FROM  TRANSPORT  FACILITIES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632186"/>
            <a:ext cx="1142976" cy="1225814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85720" y="1500174"/>
            <a:ext cx="7143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70C0"/>
                </a:solidFill>
              </a:rPr>
              <a:t>x570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x555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x540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endParaRPr lang="pl-PL" sz="1200" b="1" dirty="0" smtClean="0">
              <a:solidFill>
                <a:srgbClr val="0070C0"/>
              </a:solidFill>
            </a:endParaRPr>
          </a:p>
          <a:p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x525</a:t>
            </a:r>
          </a:p>
          <a:p>
            <a:endParaRPr lang="pl-PL" sz="1200" b="1" dirty="0" smtClean="0">
              <a:solidFill>
                <a:srgbClr val="0070C0"/>
              </a:solidFill>
            </a:endParaRPr>
          </a:p>
          <a:p>
            <a:r>
              <a:rPr lang="pl-PL" sz="1200" b="1" dirty="0" smtClean="0">
                <a:solidFill>
                  <a:srgbClr val="0070C0"/>
                </a:solidFill>
              </a:rPr>
              <a:t>x510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x495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x480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x465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x450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x435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endParaRPr lang="pl-PL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0" y="928670"/>
          <a:ext cx="9144000" cy="5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1214414" y="142852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EMISJA  ZANIECZYSZCZEŃ  ZE  ŚRODKÓW  TRANSPORTU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POLLUTANTS  EMISSION  FROM  TRANSPORT  FACILITIES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08801"/>
            <a:ext cx="1071538" cy="114919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42844" y="1428736"/>
            <a:ext cx="7143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70C0"/>
                </a:solidFill>
              </a:rPr>
              <a:t>X0,18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x0,15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endParaRPr lang="pl-PL" sz="1200" b="1" dirty="0" smtClean="0">
              <a:solidFill>
                <a:srgbClr val="0070C0"/>
              </a:solidFill>
            </a:endParaRPr>
          </a:p>
          <a:p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x0,12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x0,09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x0,06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x0,03</a:t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/>
            </a:r>
            <a:br>
              <a:rPr lang="pl-PL" sz="1200" b="1" dirty="0" smtClean="0">
                <a:solidFill>
                  <a:srgbClr val="0070C0"/>
                </a:solidFill>
              </a:rPr>
            </a:br>
            <a:r>
              <a:rPr lang="pl-PL" sz="1200" b="1" dirty="0" smtClean="0">
                <a:solidFill>
                  <a:srgbClr val="0070C0"/>
                </a:solidFill>
              </a:rPr>
              <a:t>x0</a:t>
            </a:r>
            <a:endParaRPr lang="pl-PL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928926" y="428604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Emisja tlenków siarki /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oxides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38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4286256"/>
            <a:ext cx="8572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1857364"/>
            <a:ext cx="666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ipsa 8"/>
          <p:cNvSpPr/>
          <p:nvPr/>
        </p:nvSpPr>
        <p:spPr>
          <a:xfrm>
            <a:off x="0" y="4071942"/>
            <a:ext cx="178591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143240" y="357166"/>
            <a:ext cx="3214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Emisja tlenków azotu /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dioxide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571612"/>
            <a:ext cx="666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a 6"/>
          <p:cNvSpPr/>
          <p:nvPr/>
        </p:nvSpPr>
        <p:spPr>
          <a:xfrm>
            <a:off x="142844" y="4071942"/>
            <a:ext cx="171451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143240" y="142852"/>
            <a:ext cx="3286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Emisja tlenku węgla /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monoxide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249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142844" y="4000504"/>
            <a:ext cx="150019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71802" y="142852"/>
            <a:ext cx="34290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Emisja gazów cieplarnianych/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greenhouse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gases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14422"/>
            <a:ext cx="914400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0" y="4286256"/>
            <a:ext cx="1428728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71802" y="285728"/>
            <a:ext cx="3214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Emisja dwutlenku węgla /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oxides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142844" y="3857628"/>
            <a:ext cx="178595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428992" y="214290"/>
            <a:ext cx="29289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Emisja metanu /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methanes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214282" y="3929066"/>
            <a:ext cx="1714512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niezka z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86446" cy="3560890"/>
          </a:xfrm>
          <a:prstGeom prst="rect">
            <a:avLst/>
          </a:prstGeom>
        </p:spPr>
      </p:pic>
      <p:pic>
        <p:nvPicPr>
          <p:cNvPr id="5" name="Obraz 4" descr="Śnież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53902"/>
            <a:ext cx="4929190" cy="330409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929322" y="14285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ŚNIEŻKA</a:t>
            </a:r>
            <a:endParaRPr lang="pl-PL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86446" y="1500174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Wysokość /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Hight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1602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m n. p. m. 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86446" y="642918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Pasmo /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– Karkonosze, Sudety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86446" y="92867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Kraj / Country -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Poland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 descr="mapa_polsk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786058"/>
            <a:ext cx="3428992" cy="3238492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5857884" y="4429132"/>
            <a:ext cx="107157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pic>
        <p:nvPicPr>
          <p:cNvPr id="11" name="Obraz 10" descr="region5.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58" y="1914517"/>
            <a:ext cx="4214842" cy="4943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Łącznik prosty ze strzałką 15"/>
          <p:cNvCxnSpPr/>
          <p:nvPr/>
        </p:nvCxnSpPr>
        <p:spPr>
          <a:xfrm rot="5400000">
            <a:off x="6822297" y="489347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6786578" y="535782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500826" y="4572008"/>
            <a:ext cx="1357322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Kamienna Góra</a:t>
            </a:r>
            <a:endParaRPr lang="pl-PL" sz="1200" b="1" dirty="0"/>
          </a:p>
        </p:txBody>
      </p:sp>
      <p:sp>
        <p:nvSpPr>
          <p:cNvPr id="19" name="Elipsa 18"/>
          <p:cNvSpPr/>
          <p:nvPr/>
        </p:nvSpPr>
        <p:spPr>
          <a:xfrm flipV="1">
            <a:off x="6357950" y="5429262"/>
            <a:ext cx="71438" cy="71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ze strzałką 22"/>
          <p:cNvCxnSpPr/>
          <p:nvPr/>
        </p:nvCxnSpPr>
        <p:spPr>
          <a:xfrm rot="5400000" flipH="1" flipV="1">
            <a:off x="5893603" y="5607859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5500694" y="6072206"/>
            <a:ext cx="78581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Śnieżka</a:t>
            </a:r>
            <a:endParaRPr lang="pl-PL" sz="12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8" grpId="0" animBg="1"/>
      <p:bldP spid="19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71802" y="214290"/>
            <a:ext cx="29289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Emisja podtlenku azotu /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nitrous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oxide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0" y="4071942"/>
            <a:ext cx="1928794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4857752" cy="688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raz 2"/>
          <p:cNvPicPr/>
          <p:nvPr/>
        </p:nvPicPr>
        <p:blipFill>
          <a:blip r:embed="rId2" cstate="print"/>
          <a:srcRect b="89972"/>
          <a:stretch>
            <a:fillRect/>
          </a:stretch>
        </p:blipFill>
        <p:spPr bwMode="auto">
          <a:xfrm>
            <a:off x="785786" y="0"/>
            <a:ext cx="48577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/>
          <p:nvPr/>
        </p:nvPicPr>
        <p:blipFill>
          <a:blip r:embed="rId2" cstate="print"/>
          <a:srcRect t="33887" b="63347"/>
          <a:stretch>
            <a:fillRect/>
          </a:stretch>
        </p:blipFill>
        <p:spPr bwMode="auto">
          <a:xfrm>
            <a:off x="785786" y="2357430"/>
            <a:ext cx="4857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/>
          <p:cNvPicPr/>
          <p:nvPr/>
        </p:nvPicPr>
        <p:blipFill>
          <a:blip r:embed="rId2" cstate="print"/>
          <a:srcRect t="23237" b="73858"/>
          <a:stretch>
            <a:fillRect/>
          </a:stretch>
        </p:blipFill>
        <p:spPr bwMode="auto">
          <a:xfrm>
            <a:off x="785786" y="1571612"/>
            <a:ext cx="4857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az 6"/>
          <p:cNvPicPr/>
          <p:nvPr/>
        </p:nvPicPr>
        <p:blipFill>
          <a:blip r:embed="rId2" cstate="print"/>
          <a:srcRect t="49793" b="47302"/>
          <a:stretch>
            <a:fillRect/>
          </a:stretch>
        </p:blipFill>
        <p:spPr bwMode="auto">
          <a:xfrm>
            <a:off x="785786" y="3429000"/>
            <a:ext cx="4857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/>
          <p:cNvPicPr/>
          <p:nvPr/>
        </p:nvPicPr>
        <p:blipFill>
          <a:blip r:embed="rId2" cstate="print"/>
          <a:srcRect t="63281" b="33817"/>
          <a:stretch>
            <a:fillRect/>
          </a:stretch>
        </p:blipFill>
        <p:spPr bwMode="auto">
          <a:xfrm>
            <a:off x="785786" y="4357694"/>
            <a:ext cx="4857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Obraz 16"/>
          <p:cNvPicPr/>
          <p:nvPr/>
        </p:nvPicPr>
        <p:blipFill>
          <a:blip r:embed="rId3" cstate="print"/>
          <a:srcRect l="20999" t="38439" r="7146" b="32612"/>
          <a:stretch>
            <a:fillRect/>
          </a:stretch>
        </p:blipFill>
        <p:spPr bwMode="auto">
          <a:xfrm>
            <a:off x="857224" y="2000240"/>
            <a:ext cx="69294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ipsa 18"/>
          <p:cNvSpPr/>
          <p:nvPr/>
        </p:nvSpPr>
        <p:spPr>
          <a:xfrm>
            <a:off x="571472" y="2928934"/>
            <a:ext cx="621510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-0.06597 0.01158 -0.11493 0.04098 -0.11493 0.06459 C -0.11493 0.08612 -0.06701 0.10209 -0.00295 0.10209 C 0.06094 0.10209 0.11493 0.08612 0.11493 0.06459 C 0.11493 0.04098 0.05903 0.03519 -0.00503 0.05093 C -0.06805 0.06875 -0.11493 0.09815 -0.11493 0.11945 C -0.11493 0.14144 -0.06597 0.15903 -0.00295 0.15903 C 0.06094 0.15903 0.11493 0.14144 0.11493 0.11945 C 0.11493 0.09815 0.05903 0.09237 -0.00399 0.10787 C -0.06805 0.12362 -0.11493 0.15301 -0.11493 0.17477 C -0.11493 0.19815 -0.06597 0.21598 -0.00208 0.21598 C 0.06094 0.21598 0.11493 0.19815 0.11493 0.17477 C 0.11493 0.15487 0.05903 0.14908 -0.00399 0.16274 C -0.06701 0.17848 -0.11493 0.20996 -0.11493 0.23172 C -0.11493 0.25325 -0.06493 0.27084 -0.00208 0.27084 C 0.06302 0.27084 0.11493 0.25325 0.11493 0.23172 C 0.11493 0.20996 0.06007 0.20394 -0.00295 0.21991 C -0.06597 0.23542 -0.11493 0.26505 -0.11493 0.28681 C -0.11493 0.31019 -0.06493 0.3257 -0.00104 0.3257 C 0.06302 0.3257 0.11493 0.30811 0.11493 0.28681 C 0.11493 0.26505 0.06007 0.25903 -0.00295 0.27477 C -0.06597 0.29028 -0.11493 0.32223 -0.11493 0.34167 C -0.11493 0.3632 -0.06406 0.38079 -0.00104 0.38079 C 0.06302 0.38079 0.11493 0.3632 0.11493 0.34167 C 0.11493 0.32223 0.06094 0.31598 -0.00295 0.3301 C -0.06597 0.34584 -0.11493 0.37709 -0.11493 0.39838 C -0.11493 0.41852 -0.06406 0.43774 -2.5E-6 0.43774 C 0.06407 0.43774 0.11493 0.42037 0.11493 0.39838 C 0.11493 0.37709 0.06094 0.3713 -0.00208 0.38681 C -0.06493 0.40255 -0.11597 0.43195 -0.11493 0.45371 C -0.11406 0.47524 -0.06406 0.49121 -2.5E-6 0.49121 C 0.06407 0.49121 0.11493 0.47338 0.11493 0.45186 C 0.11493 0.43195 0.06302 0.42616 -2.5E-6 0.44399 " pathEditMode="relative" rAng="0" ptsTypes="fffffffffffffffffffffffffffffffff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4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-0.06597 0.00671 -0.11493 0.02407 -0.11493 0.03773 C -0.11493 0.05046 -0.06701 0.05972 -0.00295 0.05972 C 0.06094 0.05972 0.11493 0.05046 0.11493 0.03773 C 0.11493 0.02407 0.05903 0.0206 -0.00503 0.02986 C -0.06805 0.04005 -0.11493 0.05741 -0.11493 0.06991 C -0.11493 0.08287 -0.06597 0.09306 -0.00295 0.09306 C 0.06094 0.09306 0.11493 0.08287 0.11493 0.06991 C 0.11493 0.05741 0.05903 0.05394 -0.00399 0.06319 C -0.06805 0.07222 -0.11493 0.08935 -0.11493 0.10208 C -0.11493 0.11597 -0.06597 0.12662 -0.00208 0.12662 C 0.06094 0.12662 0.11493 0.11597 0.11493 0.10208 C 0.11493 0.09051 0.05903 0.08727 -0.00399 0.09537 C -0.06701 0.1044 -0.11493 0.12269 -0.11493 0.13565 C -0.11493 0.14815 -0.06493 0.1588 -0.00208 0.1588 C 0.06302 0.1588 0.11493 0.14815 0.11493 0.13565 C 0.11493 0.12269 0.06007 0.11944 -0.00295 0.12847 C -0.06597 0.13796 -0.11493 0.15509 -0.11493 0.16782 C -0.11493 0.18148 -0.06493 0.19097 -0.00104 0.19097 C 0.06302 0.19097 0.11493 0.18032 0.11493 0.16782 C 0.11493 0.15509 0.06007 0.15162 -0.00295 0.16065 C -0.06597 0.17014 -0.11493 0.18866 -0.11493 0.2 C -0.11493 0.21273 -0.06406 0.22315 -0.00104 0.22315 C 0.06302 0.22315 0.11493 0.21273 0.11493 0.2 C 0.11493 0.18866 0.06094 0.18519 -0.00295 0.19306 C -0.06597 0.20231 -0.11493 0.22083 -0.11493 0.23333 C -0.11493 0.24491 -0.06406 0.25625 -2.5E-6 0.25625 C 0.06407 0.25625 0.11493 0.24606 0.11493 0.23333 C 0.11493 0.22083 0.06094 0.21736 -0.00208 0.22662 C -0.06493 0.23588 -0.11597 0.25301 -0.11493 0.26574 C -0.11406 0.27824 -0.06406 0.28773 -2.5E-6 0.28773 C 0.06407 0.28773 0.11493 0.27708 0.11493 0.26458 C 0.11493 0.25301 0.06302 0.24954 -2.5E-6 0.25995 " pathEditMode="relative" rAng="0" ptsTypes="fffffffffffffffffffffffffffffffff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6597 0.00417 -0.11493 0.01481 -0.11493 0.02338 C -0.11493 0.03125 -0.06701 0.03704 -0.00295 0.03704 C 0.06094 0.03704 0.11493 0.03125 0.11493 0.02338 C 0.11493 0.01481 0.05903 0.01273 -0.00503 0.01852 C -0.06805 0.025 -0.11493 0.03565 -0.11493 0.04329 C -0.11493 0.05139 -0.06597 0.05787 -0.00295 0.05787 C 0.06094 0.05787 0.11493 0.05139 0.11493 0.04329 C 0.11493 0.03565 0.05903 0.03356 -0.00399 0.03912 C -0.06805 0.04491 -0.11493 0.05555 -0.11493 0.06343 C -0.11493 0.07199 -0.06597 0.07847 -0.00208 0.07847 C 0.06094 0.07847 0.11493 0.07199 0.11493 0.06343 C 0.11493 0.05625 0.05903 0.05417 -0.00399 0.05903 C -0.06701 0.06481 -0.11493 0.07616 -0.11493 0.08426 C -0.11493 0.0919 -0.06493 0.09838 -0.00208 0.09838 C 0.06302 0.09838 0.11493 0.0919 0.11493 0.08426 C 0.11493 0.07616 0.06007 0.07407 -0.00295 0.07986 C -0.06597 0.08542 -0.11493 0.0963 -0.11493 0.10417 C -0.11493 0.11273 -0.06493 0.11829 -0.00104 0.11829 C 0.06302 0.11829 0.11493 0.11204 0.11493 0.10417 C 0.11493 0.0963 0.06007 0.09398 -0.00295 0.09977 C -0.06597 0.10555 -0.11493 0.1169 -0.11493 0.12407 C -0.11493 0.13194 -0.06406 0.13843 -0.00104 0.13843 C 0.06302 0.13843 0.11493 0.13194 0.11493 0.12407 C 0.11493 0.1169 0.06094 0.11481 -0.00295 0.11991 C -0.06597 0.12546 -0.11493 0.13704 -0.11493 0.14468 C -0.11493 0.15185 -0.06406 0.15903 -3.88889E-6 0.15903 C 0.06407 0.15903 0.11493 0.15278 0.11493 0.14468 C 0.11493 0.13704 0.06094 0.13495 -0.00208 0.14051 C -0.06493 0.1463 -0.11597 0.15694 -0.11493 0.16481 C -0.11406 0.17268 -0.06406 0.17847 -3.88889E-6 0.17847 C 0.06407 0.17847 0.11493 0.17199 0.11493 0.16412 C 0.11493 0.15694 0.06302 0.15486 -3.88889E-6 0.16134 " pathEditMode="relative" rAng="0" ptsTypes="fffffffffffffffffffffffffffffffff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33  0.1 0.20267  0.077 0.31733  C -0.015 0.31067  -0.093 0.23067  -0.125 0.12133  C -0.047 0.05333  0.051 0.05733  0.125 0.12133  C 0.092 0.23733  0.011 0.31067  -0.077 0.31733  C -0.101 0.19733  -0.068 0.07467  0 0  Z" pathEditMode="relative" ptsTypes="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C -0.00573 -0.00972 0.03472 -0.05902 0.09114 -0.11018 C 0.13593 -0.15115 0.17552 -0.17986 0.17968 -0.17476 C 0.18246 -0.16828 0.14913 -0.13009 0.10364 -0.08888 C 0.08003 -0.06782 0.0592 -0.05 0.04357 -0.03935 C 0.02066 -0.02291 0.0059 -0.01597 0.00312 -0.02083 C 0.00139 -0.02361 0.00399 -0.02939 0.00972 -0.03865 C 0.02222 -0.05717 0.05104 -0.08865 0.08507 -0.11967 C 0.12587 -0.15763 0.16111 -0.18263 0.16337 -0.17708 C 0.16718 -0.17245 0.13628 -0.13773 0.09635 -0.10046 C 0.07587 -0.08148 0.05677 -0.06597 0.04201 -0.05532 C 0.02187 -0.04097 0.00746 -0.03495 0.00555 -0.03958 C 0.00416 -0.04166 0.00677 -0.04745 0.01146 -0.05509 C 0.02343 -0.07245 0.04809 -0.10023 0.07968 -0.12847 C 0.11632 -0.1625 0.14809 -0.18518 0.15052 -0.18032 C 0.15399 -0.17615 0.12691 -0.14467 0.08975 -0.11157 C 0.07118 -0.09421 0.05364 -0.07986 0.04045 -0.07037 C 0.02222 -0.05717 0.01128 -0.05254 0.00885 -0.05717 C 0.00746 -0.05902 0.00972 -0.06435 0.01371 -0.07083 C 0.02413 -0.08587 0.04635 -0.11087 0.07482 -0.13634 C 0.10816 -0.16666 0.13663 -0.18773 0.13889 -0.18333 C 0.14097 -0.17893 0.11666 -0.15115 0.08385 -0.12106 C 0.06753 -0.10601 0.05191 -0.09351 0.0401 -0.08402 C 0.02343 -0.07245 0.0125 -0.06782 0.01007 -0.07129 C 0.0092 -0.07337 0.0118 -0.078 0.01545 -0.08402 C 0.02448 -0.09745 0.04531 -0.1206 0.07048 -0.14351 C 0.09948 -0.1699 0.12534 -0.18865 0.12725 -0.18518 C 0.13003 -0.18171 0.10816 -0.15601 0.07847 -0.12916 C 0.06406 -0.11643 0.04948 -0.10416 0.03906 -0.09745 C 0.02413 -0.08587 0.01423 -0.08171 0.01284 -0.08541 C 0.01163 -0.08726 0.01337 -0.09027 0.01666 -0.09629 C 0.02552 -0.10925 0.04305 -0.1287 0.0658 -0.14976 C 0.09357 -0.17476 0.1158 -0.19097 0.11805 -0.18796 C 0.12066 -0.18449 0.10034 -0.1618 0.07361 -0.13726 C 0.06007 -0.12546 0.04826 -0.1155 0.03889 -0.10833 C 0.025 -0.09861 0.01632 -0.09467 0.01441 -0.09791 C 0.01406 -0.09953 0.0158 -0.10324 0.01875 -0.1081 C 0.02604 -0.11944 0.04271 -0.1368 0.06302 -0.15555 C 0.08715 -0.17847 0.10764 -0.19282 0.10955 -0.18958 C 0.11093 -0.18657 0.09409 -0.16712 0.06962 -0.1449 C 0.05729 -0.13356 0.04531 -0.12384 0.03698 -0.11712 C 0.02552 -0.10925 0.01701 -0.10532 0.01545 -0.10833 C 0.01528 -0.10972 0.01666 -0.11342 0.01979 -0.11805 C 0.02691 -0.12824 0.04184 -0.14421 0.05937 -0.16111 C 0.08125 -0.18125 0.10052 -0.19513 0.10191 -0.19212 C 0.10364 -0.18865 0.08698 -0.16967 0.06562 -0.15069 C 0.05555 -0.14097 0.04496 -0.13287 0.03646 -0.12708 C 0.02604 -0.11944 0.0184 -0.11527 0.01718 -0.11828 C 0.01666 -0.11944 0.01875 -0.12314 0.02066 -0.12685 C 0.02673 -0.13564 0.03975 -0.15023 0.05694 -0.16597 C 0.07639 -0.1831 0.09305 -0.19606 0.09479 -0.19328 C 0.096 -0.1905 0.08125 -0.1743 0.06163 -0.15671 C 0.05295 -0.14745 0.04305 -0.13958 0.03611 -0.13472 C 0.02673 -0.12893 0.02014 -0.12592 0.01909 -0.128 C 0.01857 -0.12893 0.01979 -0.13194 0.02205 -0.13518 C 0.0276 -0.14351 0.03923 -0.15625 0.05451 -0.1706 C 0.07222 -0.18657 0.08732 -0.19675 0.08854 -0.19537 C 0.08958 -0.19236 0.07639 -0.17708 0.05903 -0.1618 C 0.05 -0.1537 0.04149 -0.14629 0.03611 -0.14328 C 0.02673 -0.13564 0.02153 -0.13402 0.02048 -0.13564 C 0.02014 -0.13703 0.02135 -0.13958 0.02291 -0.14166 C 0.02708 -0.14976 0.03871 -0.1618 0.05173 -0.17407 C 0.06823 -0.18842 0.08107 -0.19814 0.08246 -0.19583 C 0.08368 -0.19351 0.0717 -0.18078 0.05659 -0.16666 C 0.04843 -0.15925 0.04097 -0.15324 0.03524 -0.1493 C 0.0276 -0.14351 0.02239 -0.1405 0.02118 -0.14328 C 0.02083 -0.14375 0.02187 -0.14606 0.02378 -0.14907 " pathEditMode="relative" rAng="-2032652" ptsTypes="fffffffffffffffffffffffffffffffffffffffffffffffffffffffffffffffffff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85786" y="2214554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800" b="1" dirty="0" smtClean="0">
                <a:solidFill>
                  <a:schemeClr val="bg1"/>
                </a:solidFill>
                <a:latin typeface="Algerian" pitchFamily="82" charset="0"/>
              </a:rPr>
              <a:t>KONIEC</a:t>
            </a:r>
            <a:endParaRPr lang="pl-PL" sz="13800" b="1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/>
        </p:nvGraphicFramePr>
        <p:xfrm>
          <a:off x="0" y="1571612"/>
          <a:ext cx="9058275" cy="379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a 2"/>
          <p:cNvSpPr/>
          <p:nvPr/>
        </p:nvSpPr>
        <p:spPr>
          <a:xfrm>
            <a:off x="1500166" y="264318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785918" y="407194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071802" y="2643182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071934" y="2357430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572000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5500694" y="264318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715008" y="428625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072462" y="228599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8572528" y="3571876"/>
            <a:ext cx="214314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8001024" y="2285992"/>
            <a:ext cx="1142976" cy="1428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3214678" y="4214818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5929322" y="2428868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072198" y="3786190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572396" y="257174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715272" y="3786190"/>
            <a:ext cx="35719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/>
          <p:cNvCxnSpPr/>
          <p:nvPr/>
        </p:nvCxnSpPr>
        <p:spPr>
          <a:xfrm flipV="1">
            <a:off x="428596" y="3143248"/>
            <a:ext cx="8501122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1" animBg="1"/>
      <p:bldP spid="14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zr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9"/>
            <a:ext cx="5352388" cy="35719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42976" y="21429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SZRENICA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1643050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Wysokość /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Hight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1362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m n. p. m.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857232"/>
            <a:ext cx="35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Pasmo /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– Karkonosze, Sudety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14298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Kraj / Country -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Poland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 descr="mapa_polsk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3116"/>
            <a:ext cx="3580280" cy="3381376"/>
          </a:xfrm>
          <a:prstGeom prst="rect">
            <a:avLst/>
          </a:prstGeom>
        </p:spPr>
      </p:pic>
      <p:sp>
        <p:nvSpPr>
          <p:cNvPr id="13" name="Elipsa 12"/>
          <p:cNvSpPr/>
          <p:nvPr/>
        </p:nvSpPr>
        <p:spPr>
          <a:xfrm>
            <a:off x="5786446" y="3857628"/>
            <a:ext cx="1071570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region5.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58" y="1357298"/>
            <a:ext cx="4214842" cy="4943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lipsa 14"/>
          <p:cNvSpPr/>
          <p:nvPr/>
        </p:nvSpPr>
        <p:spPr>
          <a:xfrm>
            <a:off x="6786578" y="478632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 flipH="1">
            <a:off x="6143633" y="4786323"/>
            <a:ext cx="71440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 rot="5400000" flipH="1" flipV="1">
            <a:off x="5750727" y="5179231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5400000">
            <a:off x="6858016" y="428625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6643702" y="3929066"/>
            <a:ext cx="135732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Kamienna Góra</a:t>
            </a:r>
            <a:endParaRPr lang="pl-PL" sz="1200" b="1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5500694" y="5572140"/>
            <a:ext cx="85725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Szrenica</a:t>
            </a:r>
            <a:endParaRPr lang="pl-PL" sz="12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15" grpId="0" animBg="1"/>
      <p:bldP spid="16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/>
        </p:nvGraphicFramePr>
        <p:xfrm>
          <a:off x="142844" y="1142984"/>
          <a:ext cx="8858312" cy="411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ipsa 3"/>
          <p:cNvSpPr/>
          <p:nvPr/>
        </p:nvSpPr>
        <p:spPr>
          <a:xfrm>
            <a:off x="500034" y="2357430"/>
            <a:ext cx="21431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642910" y="3643314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1714480" y="2571744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357422" y="335756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4929190" y="2357430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5500694" y="3500438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357950" y="2000240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6786578" y="285749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14"/>
          <p:cNvCxnSpPr/>
          <p:nvPr/>
        </p:nvCxnSpPr>
        <p:spPr>
          <a:xfrm flipV="1">
            <a:off x="571472" y="2714620"/>
            <a:ext cx="8286808" cy="571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6894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                      100 </a:t>
            </a:r>
            <a:r>
              <a:rPr lang="pl-PL" dirty="0" err="1" smtClean="0"/>
              <a:t>Gg</a:t>
            </a:r>
            <a:r>
              <a:rPr lang="pl-PL" dirty="0" smtClean="0"/>
              <a:t> CO</a:t>
            </a:r>
            <a:r>
              <a:rPr lang="pl-PL" baseline="-25000" dirty="0" smtClean="0"/>
              <a:t>2</a:t>
            </a:r>
            <a:r>
              <a:rPr lang="pl-PL" dirty="0" smtClean="0"/>
              <a:t> = 1,5x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15x             =100 mln </a:t>
            </a:r>
            <a:r>
              <a:rPr lang="pl-PL" dirty="0" err="1" smtClean="0"/>
              <a:t>tones</a:t>
            </a:r>
            <a:r>
              <a:rPr lang="pl-PL" dirty="0" smtClean="0"/>
              <a:t> CO</a:t>
            </a:r>
            <a:r>
              <a:rPr lang="pl-PL" baseline="-25000" dirty="0" smtClean="0"/>
              <a:t>2 </a:t>
            </a:r>
            <a:endParaRPr lang="pl-PL" baseline="30000" dirty="0" smtClean="0"/>
          </a:p>
        </p:txBody>
      </p:sp>
      <p:pic>
        <p:nvPicPr>
          <p:cNvPr id="4" name="Obraz 3" descr="C:\Documents and Settings\JA\Ustawienia lokalne\Temporary Internet Files\Content.IE5\DP3XW6ZR\MC90036152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57166"/>
            <a:ext cx="914400" cy="1487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 descr="C:\Documents and Settings\JA\Ustawienia lokalne\Temporary Internet Files\Content.IE5\DP3XW6ZR\MC90036152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14818"/>
            <a:ext cx="914400" cy="1487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8896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714380" cy="72093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42844" y="2643182"/>
            <a:ext cx="642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x90</a:t>
            </a:r>
            <a:br>
              <a:rPr lang="pl-PL" sz="1200" b="1" dirty="0" smtClean="0"/>
            </a:b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x82,5</a:t>
            </a:r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x75</a:t>
            </a:r>
            <a:br>
              <a:rPr lang="pl-PL" sz="1200" b="1" dirty="0" smtClean="0"/>
            </a:br>
            <a:endParaRPr lang="pl-PL" sz="1200" b="1" dirty="0" smtClean="0"/>
          </a:p>
          <a:p>
            <a:r>
              <a:rPr lang="pl-PL" sz="1200" b="1" dirty="0" smtClean="0"/>
              <a:t>x67,5</a:t>
            </a:r>
            <a:br>
              <a:rPr lang="pl-PL" sz="1200" b="1" dirty="0" smtClean="0"/>
            </a:br>
            <a:endParaRPr lang="pl-PL" sz="1200" b="1" dirty="0" smtClean="0"/>
          </a:p>
          <a:p>
            <a:r>
              <a:rPr lang="pl-PL" sz="1200" b="1" dirty="0" smtClean="0"/>
              <a:t>x60</a:t>
            </a:r>
            <a:br>
              <a:rPr lang="pl-PL" sz="1200" b="1" dirty="0" smtClean="0"/>
            </a:br>
            <a:endParaRPr lang="pl-PL" sz="1200" b="1" dirty="0" smtClean="0"/>
          </a:p>
          <a:p>
            <a:r>
              <a:rPr lang="pl-PL" sz="1200" b="1" dirty="0" smtClean="0"/>
              <a:t>x52,5</a:t>
            </a:r>
            <a:endParaRPr lang="pl-PL" sz="12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500034" y="928670"/>
            <a:ext cx="64294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/>
              <a:t>X75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x69</a:t>
            </a:r>
          </a:p>
          <a:p>
            <a:endParaRPr lang="pl-PL" sz="1050" b="1" dirty="0" smtClean="0"/>
          </a:p>
          <a:p>
            <a:r>
              <a:rPr lang="pl-PL" sz="1050" b="1" dirty="0" smtClean="0"/>
              <a:t>x63</a:t>
            </a:r>
          </a:p>
          <a:p>
            <a:endParaRPr lang="pl-PL" sz="1050" b="1" dirty="0" smtClean="0"/>
          </a:p>
          <a:p>
            <a:r>
              <a:rPr lang="pl-PL" sz="1050" b="1" dirty="0" smtClean="0"/>
              <a:t>x57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x51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x45</a:t>
            </a:r>
          </a:p>
        </p:txBody>
      </p:sp>
      <p:pic>
        <p:nvPicPr>
          <p:cNvPr id="5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1109850" cy="112002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072330" y="2857496"/>
            <a:ext cx="64294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/>
              <a:t>x0,39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x0,36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x0,33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x0,30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x0,27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x0,24</a:t>
            </a:r>
            <a:endParaRPr lang="pl-PL" sz="1050" b="1" dirty="0"/>
          </a:p>
        </p:txBody>
      </p:sp>
      <p:pic>
        <p:nvPicPr>
          <p:cNvPr id="7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357562"/>
            <a:ext cx="897483" cy="90571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00034" y="4786322"/>
            <a:ext cx="64294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 smtClean="0"/>
              <a:t>x0,021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x0,020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x0,018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x0,017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x0,015</a:t>
            </a:r>
            <a:br>
              <a:rPr lang="pl-PL" sz="1050" b="1" dirty="0" smtClean="0"/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r>
              <a:rPr lang="pl-PL" sz="1050" b="1" dirty="0" smtClean="0"/>
              <a:t>x0,014</a:t>
            </a:r>
            <a:endParaRPr lang="pl-PL" sz="1050" b="1" dirty="0"/>
          </a:p>
        </p:txBody>
      </p:sp>
      <p:pic>
        <p:nvPicPr>
          <p:cNvPr id="10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254892"/>
            <a:ext cx="928694" cy="93721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589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636"/>
            <a:ext cx="928694" cy="93721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28596" y="1214422"/>
            <a:ext cx="571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x52,5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x45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x37,5</a:t>
            </a:r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x30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x22,5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x15</a:t>
            </a:r>
          </a:p>
          <a:p>
            <a:endParaRPr lang="pl-PL" sz="1200" b="1" dirty="0" smtClean="0"/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x7,5</a:t>
            </a:r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x0</a:t>
            </a:r>
            <a:endParaRPr lang="pl-PL" sz="12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1892</TotalTime>
  <Words>180</Words>
  <Application>Microsoft Office PowerPoint</Application>
  <PresentationFormat>Pokaz na ekranie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Energetyczny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</dc:creator>
  <cp:lastModifiedBy>Fabian</cp:lastModifiedBy>
  <cp:revision>216</cp:revision>
  <dcterms:created xsi:type="dcterms:W3CDTF">2010-04-29T16:20:23Z</dcterms:created>
  <dcterms:modified xsi:type="dcterms:W3CDTF">2010-05-30T22:47:51Z</dcterms:modified>
</cp:coreProperties>
</file>